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63" r:id="rId2"/>
  </p:sldMasterIdLst>
  <p:notesMasterIdLst>
    <p:notesMasterId r:id="rId28"/>
  </p:notesMasterIdLst>
  <p:sldIdLst>
    <p:sldId id="256" r:id="rId3"/>
    <p:sldId id="267" r:id="rId4"/>
    <p:sldId id="378" r:id="rId5"/>
    <p:sldId id="393" r:id="rId6"/>
    <p:sldId id="385" r:id="rId7"/>
    <p:sldId id="388" r:id="rId8"/>
    <p:sldId id="390" r:id="rId9"/>
    <p:sldId id="389" r:id="rId10"/>
    <p:sldId id="387" r:id="rId11"/>
    <p:sldId id="391" r:id="rId12"/>
    <p:sldId id="392" r:id="rId13"/>
    <p:sldId id="384" r:id="rId14"/>
    <p:sldId id="399" r:id="rId15"/>
    <p:sldId id="401" r:id="rId16"/>
    <p:sldId id="402" r:id="rId17"/>
    <p:sldId id="383" r:id="rId18"/>
    <p:sldId id="395" r:id="rId19"/>
    <p:sldId id="396" r:id="rId20"/>
    <p:sldId id="398" r:id="rId21"/>
    <p:sldId id="403" r:id="rId22"/>
    <p:sldId id="394" r:id="rId23"/>
    <p:sldId id="397" r:id="rId24"/>
    <p:sldId id="379" r:id="rId25"/>
    <p:sldId id="373" r:id="rId26"/>
    <p:sldId id="37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C80000"/>
    <a:srgbClr val="993300"/>
    <a:srgbClr val="472F34"/>
    <a:srgbClr val="64EA7E"/>
    <a:srgbClr val="1F3C6F"/>
    <a:srgbClr val="FF3300"/>
    <a:srgbClr val="FFFFFF"/>
    <a:srgbClr val="CBF7FD"/>
    <a:srgbClr val="F4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0" autoAdjust="0"/>
    <p:restoredTop sz="84341" autoAdjust="0"/>
  </p:normalViewPr>
  <p:slideViewPr>
    <p:cSldViewPr snapToGrid="0">
      <p:cViewPr varScale="1">
        <p:scale>
          <a:sx n="84" d="100"/>
          <a:sy n="84" d="100"/>
        </p:scale>
        <p:origin x="523"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A9374-B421-4905-9E02-1AABA4C4A57C}" type="datetimeFigureOut">
              <a:rPr lang="en-CA" smtClean="0"/>
              <a:t>2023-12-20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B71E44-4619-441F-B173-67D9A9F986B0}" type="slidenum">
              <a:rPr lang="en-CA" smtClean="0"/>
              <a:t>‹#›</a:t>
            </a:fld>
            <a:endParaRPr lang="en-CA"/>
          </a:p>
        </p:txBody>
      </p:sp>
    </p:spTree>
    <p:extLst>
      <p:ext uri="{BB962C8B-B14F-4D97-AF65-F5344CB8AC3E}">
        <p14:creationId xmlns:p14="http://schemas.microsoft.com/office/powerpoint/2010/main" val="123232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https://www.sandler.com</a:t>
            </a:r>
          </a:p>
          <a:p>
            <a:r>
              <a:rPr lang="en-US" dirty="0"/>
              <a:t>Apply categories .....</a:t>
            </a:r>
          </a:p>
          <a:p>
            <a:r>
              <a:rPr lang="en-US" dirty="0"/>
              <a:t>Understand the advantages ...</a:t>
            </a:r>
          </a:p>
          <a:p>
            <a:r>
              <a:rPr lang="en-US" dirty="0"/>
              <a:t>Use of Function Points ...</a:t>
            </a:r>
          </a:p>
          <a:p>
            <a:r>
              <a:rPr lang="en-US" dirty="0"/>
              <a:t>Work with 3-point estimates,...</a:t>
            </a:r>
          </a:p>
          <a:p>
            <a:r>
              <a:rPr lang="en-US" dirty="0"/>
              <a:t>Discern the various reasons ...</a:t>
            </a:r>
          </a:p>
          <a:p>
            <a:r>
              <a:rPr lang="en-US" dirty="0"/>
              <a:t>Calculate ...</a:t>
            </a:r>
          </a:p>
          <a:p>
            <a:r>
              <a:rPr lang="en-US" dirty="0"/>
              <a:t>Develop ...</a:t>
            </a:r>
          </a:p>
          <a:p>
            <a:r>
              <a:rPr lang="en-US" dirty="0"/>
              <a:t>Evaluate ...</a:t>
            </a:r>
          </a:p>
          <a:p>
            <a:r>
              <a:rPr lang="en-US" dirty="0"/>
              <a:t>Extract ...</a:t>
            </a:r>
          </a:p>
          <a:p>
            <a:r>
              <a:rPr lang="en-US" dirty="0"/>
              <a:t>Recognize ...</a:t>
            </a:r>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a:t>
            </a:fld>
            <a:endParaRPr lang="en-CA" dirty="0"/>
          </a:p>
        </p:txBody>
      </p:sp>
    </p:spTree>
    <p:extLst>
      <p:ext uri="{BB962C8B-B14F-4D97-AF65-F5344CB8AC3E}">
        <p14:creationId xmlns:p14="http://schemas.microsoft.com/office/powerpoint/2010/main" val="59517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11</a:t>
            </a:fld>
            <a:endParaRPr lang="en-CA"/>
          </a:p>
        </p:txBody>
      </p:sp>
    </p:spTree>
    <p:extLst>
      <p:ext uri="{BB962C8B-B14F-4D97-AF65-F5344CB8AC3E}">
        <p14:creationId xmlns:p14="http://schemas.microsoft.com/office/powerpoint/2010/main" val="276580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https://www.canadiantire.ca/en/pdp/disney-star-wars-the-mandalorian-baby-yoda-8-in-plush-toy-for-kids-ages-4-0502168p.0502168.html?gclid=CjwKCAiAksyNBhAPEiwAlDBeLL7clnWYQASfcVyjov46tkTbPJ5-V-miykzwKnpxEiDZGieDFOpNURoCypQQAvD_BwE&amp;gclsrc=aw.ds#store=208</a:t>
            </a:r>
          </a:p>
        </p:txBody>
      </p:sp>
      <p:sp>
        <p:nvSpPr>
          <p:cNvPr id="4" name="Slide Number Placeholder 3"/>
          <p:cNvSpPr>
            <a:spLocks noGrp="1"/>
          </p:cNvSpPr>
          <p:nvPr>
            <p:ph type="sldNum" sz="quarter" idx="5"/>
          </p:nvPr>
        </p:nvSpPr>
        <p:spPr/>
        <p:txBody>
          <a:bodyPr/>
          <a:lstStyle/>
          <a:p>
            <a:fld id="{26B71E44-4619-441F-B173-67D9A9F986B0}" type="slidenum">
              <a:rPr lang="en-CA" smtClean="0"/>
              <a:t>15</a:t>
            </a:fld>
            <a:endParaRPr lang="en-CA"/>
          </a:p>
        </p:txBody>
      </p:sp>
    </p:spTree>
    <p:extLst>
      <p:ext uri="{BB962C8B-B14F-4D97-AF65-F5344CB8AC3E}">
        <p14:creationId xmlns:p14="http://schemas.microsoft.com/office/powerpoint/2010/main" val="3506419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https://www.canadiantire.ca/en/pdp/disney-star-wars-the-mandalorian-baby-yoda-8-in-plush-toy-for-kids-ages-4-0502168p.0502168.html?gclid=CjwKCAiAksyNBhAPEiwAlDBeLL7clnWYQASfcVyjov46tkTbPJ5-V-miykzwKnpxEiDZGieDFOpNURoCypQQAvD_BwE&amp;gclsrc=aw.ds#store=208</a:t>
            </a:r>
          </a:p>
        </p:txBody>
      </p:sp>
      <p:sp>
        <p:nvSpPr>
          <p:cNvPr id="4" name="Slide Number Placeholder 3"/>
          <p:cNvSpPr>
            <a:spLocks noGrp="1"/>
          </p:cNvSpPr>
          <p:nvPr>
            <p:ph type="sldNum" sz="quarter" idx="5"/>
          </p:nvPr>
        </p:nvSpPr>
        <p:spPr/>
        <p:txBody>
          <a:bodyPr/>
          <a:lstStyle/>
          <a:p>
            <a:fld id="{26B71E44-4619-441F-B173-67D9A9F986B0}" type="slidenum">
              <a:rPr lang="en-CA" smtClean="0"/>
              <a:t>16</a:t>
            </a:fld>
            <a:endParaRPr lang="en-CA"/>
          </a:p>
        </p:txBody>
      </p:sp>
    </p:spTree>
    <p:extLst>
      <p:ext uri="{BB962C8B-B14F-4D97-AF65-F5344CB8AC3E}">
        <p14:creationId xmlns:p14="http://schemas.microsoft.com/office/powerpoint/2010/main" val="1240757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https://www.facebook.com/royequipmentrental/</a:t>
            </a:r>
          </a:p>
        </p:txBody>
      </p:sp>
      <p:sp>
        <p:nvSpPr>
          <p:cNvPr id="4" name="Slide Number Placeholder 3"/>
          <p:cNvSpPr>
            <a:spLocks noGrp="1"/>
          </p:cNvSpPr>
          <p:nvPr>
            <p:ph type="sldNum" sz="quarter" idx="5"/>
          </p:nvPr>
        </p:nvSpPr>
        <p:spPr/>
        <p:txBody>
          <a:bodyPr/>
          <a:lstStyle/>
          <a:p>
            <a:fld id="{26B71E44-4619-441F-B173-67D9A9F986B0}" type="slidenum">
              <a:rPr lang="en-CA" smtClean="0"/>
              <a:t>17</a:t>
            </a:fld>
            <a:endParaRPr lang="en-CA"/>
          </a:p>
        </p:txBody>
      </p:sp>
    </p:spTree>
    <p:extLst>
      <p:ext uri="{BB962C8B-B14F-4D97-AF65-F5344CB8AC3E}">
        <p14:creationId xmlns:p14="http://schemas.microsoft.com/office/powerpoint/2010/main" val="2487773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https://www.facebook.com/royequipmentrental/</a:t>
            </a:r>
          </a:p>
        </p:txBody>
      </p:sp>
      <p:sp>
        <p:nvSpPr>
          <p:cNvPr id="4" name="Slide Number Placeholder 3"/>
          <p:cNvSpPr>
            <a:spLocks noGrp="1"/>
          </p:cNvSpPr>
          <p:nvPr>
            <p:ph type="sldNum" sz="quarter" idx="5"/>
          </p:nvPr>
        </p:nvSpPr>
        <p:spPr/>
        <p:txBody>
          <a:bodyPr/>
          <a:lstStyle/>
          <a:p>
            <a:fld id="{26B71E44-4619-441F-B173-67D9A9F986B0}" type="slidenum">
              <a:rPr lang="en-CA" smtClean="0"/>
              <a:t>18</a:t>
            </a:fld>
            <a:endParaRPr lang="en-CA"/>
          </a:p>
        </p:txBody>
      </p:sp>
    </p:spTree>
    <p:extLst>
      <p:ext uri="{BB962C8B-B14F-4D97-AF65-F5344CB8AC3E}">
        <p14:creationId xmlns:p14="http://schemas.microsoft.com/office/powerpoint/2010/main" val="387408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20</a:t>
            </a:fld>
            <a:endParaRPr lang="en-CA"/>
          </a:p>
        </p:txBody>
      </p:sp>
    </p:spTree>
    <p:extLst>
      <p:ext uri="{BB962C8B-B14F-4D97-AF65-F5344CB8AC3E}">
        <p14:creationId xmlns:p14="http://schemas.microsoft.com/office/powerpoint/2010/main" val="241312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pPr marL="228600" marR="505460" lvl="0" indent="-228600" algn="just">
              <a:lnSpc>
                <a:spcPct val="115000"/>
              </a:lnSpc>
              <a:spcBef>
                <a:spcPts val="690"/>
              </a:spcBef>
              <a:spcAft>
                <a:spcPts val="0"/>
              </a:spcAft>
              <a:buClr>
                <a:srgbClr val="231F20"/>
              </a:buClr>
              <a:buSzPts val="1000"/>
              <a:buFont typeface="Times New Roman" panose="02020603050405020304" pitchFamily="18" charset="0"/>
              <a:buChar char="♦"/>
              <a:tabLst>
                <a:tab pos="961390" algn="l"/>
              </a:tabLst>
            </a:pPr>
            <a:r>
              <a:rPr lang="en-US" sz="1100" b="1" dirty="0">
                <a:solidFill>
                  <a:srgbClr val="231F20"/>
                </a:solidFill>
                <a:effectLst/>
                <a:latin typeface="Arial" panose="020B0604020202020204" pitchFamily="34" charset="0"/>
                <a:ea typeface="Times New Roman" panose="02020603050405020304" pitchFamily="18" charset="0"/>
              </a:rPr>
              <a:t>Least</a:t>
            </a:r>
            <a:r>
              <a:rPr lang="en-US" sz="1100" b="1" spc="-25" dirty="0">
                <a:solidFill>
                  <a:srgbClr val="231F20"/>
                </a:solidFill>
                <a:effectLst/>
                <a:latin typeface="Arial" panose="020B0604020202020204" pitchFamily="34" charset="0"/>
                <a:ea typeface="Times New Roman" panose="02020603050405020304" pitchFamily="18" charset="0"/>
              </a:rPr>
              <a:t> </a:t>
            </a:r>
            <a:r>
              <a:rPr lang="en-US" sz="1100" b="1" dirty="0">
                <a:solidFill>
                  <a:srgbClr val="231F20"/>
                </a:solidFill>
                <a:effectLst/>
                <a:latin typeface="Arial" panose="020B0604020202020204" pitchFamily="34" charset="0"/>
                <a:ea typeface="Times New Roman" panose="02020603050405020304" pitchFamily="18" charset="0"/>
              </a:rPr>
              <a:t>cost.</a:t>
            </a:r>
            <a:r>
              <a:rPr lang="en-US" sz="1100" b="1"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least</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cost</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method</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may</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be</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appropriate</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for</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procurements</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standard</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or</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routine</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nature</a:t>
            </a:r>
            <a:r>
              <a:rPr lang="en-US" sz="1100" spc="-2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where</a:t>
            </a:r>
            <a:r>
              <a:rPr lang="en-US" sz="1100" spc="-25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well-established practices and standards exist and from which a specific and well-defined outcome is expected,</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which</a:t>
            </a:r>
            <a:r>
              <a:rPr lang="en-US" sz="1100" spc="-5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can</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be</a:t>
            </a:r>
            <a:r>
              <a:rPr lang="en-US" sz="1100" spc="-5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executed</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at</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different</a:t>
            </a:r>
            <a:r>
              <a:rPr lang="en-US" sz="1100" spc="-5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costs.</a:t>
            </a:r>
            <a:endParaRPr lang="en-CA" sz="1100" dirty="0">
              <a:effectLst/>
              <a:latin typeface="Arial" panose="020B0604020202020204" pitchFamily="34" charset="0"/>
              <a:ea typeface="Times New Roman" panose="02020603050405020304" pitchFamily="18" charset="0"/>
            </a:endParaRPr>
          </a:p>
          <a:p>
            <a:pPr marL="228600" marR="510540" lvl="0" indent="-228600" algn="just">
              <a:lnSpc>
                <a:spcPct val="115000"/>
              </a:lnSpc>
              <a:spcBef>
                <a:spcPts val="555"/>
              </a:spcBef>
              <a:spcAft>
                <a:spcPts val="0"/>
              </a:spcAft>
              <a:buClr>
                <a:srgbClr val="231F20"/>
              </a:buClr>
              <a:buSzPts val="1000"/>
              <a:buFont typeface="Times New Roman" panose="02020603050405020304" pitchFamily="18" charset="0"/>
              <a:buChar char="♦"/>
              <a:tabLst>
                <a:tab pos="961390" algn="l"/>
              </a:tabLst>
            </a:pPr>
            <a:r>
              <a:rPr lang="en-US" sz="1100" b="1" dirty="0">
                <a:solidFill>
                  <a:srgbClr val="231F20"/>
                </a:solidFill>
                <a:effectLst/>
                <a:latin typeface="Arial" panose="020B0604020202020204" pitchFamily="34" charset="0"/>
                <a:ea typeface="Times New Roman" panose="02020603050405020304" pitchFamily="18" charset="0"/>
              </a:rPr>
              <a:t>Qualifications only. </a:t>
            </a:r>
            <a:r>
              <a:rPr lang="en-US" sz="1100" dirty="0">
                <a:solidFill>
                  <a:srgbClr val="231F20"/>
                </a:solidFill>
                <a:effectLst/>
                <a:latin typeface="Arial" panose="020B0604020202020204" pitchFamily="34" charset="0"/>
                <a:ea typeface="Times New Roman" panose="02020603050405020304" pitchFamily="18" charset="0"/>
              </a:rPr>
              <a:t>The qualifications only selection method applies when the time and cost of a full selection</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process</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would</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not</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make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sense</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because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value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procurement</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is</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relatively</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small.</a:t>
            </a:r>
            <a:r>
              <a:rPr lang="en-US" sz="1100" spc="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buyer</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establishes</a:t>
            </a:r>
            <a:r>
              <a:rPr lang="en-US" sz="1100" spc="-2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 short list and selects the bidder with the best credibility, qualifications, experience, expertise, areas of</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specialization,</a:t>
            </a:r>
            <a:r>
              <a:rPr lang="en-US" sz="1100" spc="-8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references.</a:t>
            </a:r>
            <a:endParaRPr lang="en-CA" sz="1100" dirty="0">
              <a:effectLst/>
              <a:latin typeface="Arial" panose="020B0604020202020204" pitchFamily="34" charset="0"/>
              <a:ea typeface="Times New Roman" panose="02020603050405020304" pitchFamily="18" charset="0"/>
            </a:endParaRPr>
          </a:p>
          <a:p>
            <a:pPr marL="171450" indent="-171450">
              <a:buFont typeface="Arial" panose="020B0604020202020204" pitchFamily="34" charset="0"/>
              <a:buChar char="•"/>
            </a:pPr>
            <a:r>
              <a:rPr lang="en-US" sz="1000" dirty="0">
                <a:effectLst/>
                <a:latin typeface="Arial" panose="020B0604020202020204" pitchFamily="34" charset="0"/>
                <a:ea typeface="Arial" panose="020B0604020202020204" pitchFamily="34" charset="0"/>
              </a:rPr>
              <a:t>  </a:t>
            </a:r>
            <a:r>
              <a:rPr lang="en-US" sz="1100" b="1" dirty="0">
                <a:solidFill>
                  <a:srgbClr val="231F20"/>
                </a:solidFill>
                <a:effectLst/>
                <a:latin typeface="Arial" panose="020B0604020202020204" pitchFamily="34" charset="0"/>
                <a:ea typeface="Times New Roman" panose="02020603050405020304" pitchFamily="18" charset="0"/>
              </a:rPr>
              <a:t>Quality-based/highest technical proposal score. </a:t>
            </a:r>
            <a:r>
              <a:rPr lang="en-US" sz="1100" dirty="0">
                <a:solidFill>
                  <a:srgbClr val="231F20"/>
                </a:solidFill>
                <a:effectLst/>
                <a:latin typeface="Arial" panose="020B0604020202020204" pitchFamily="34" charset="0"/>
                <a:ea typeface="Times New Roman" panose="02020603050405020304" pitchFamily="18" charset="0"/>
              </a:rPr>
              <a:t>The selected firm is asked to submit a proposal with both</a:t>
            </a:r>
            <a:r>
              <a:rPr lang="en-US" sz="1100" spc="-2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technical and cost details and is then invited to negotiate the contract if the technical proposal proves acceptable.</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Using</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this</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method,</a:t>
            </a:r>
            <a:r>
              <a:rPr lang="en-US" sz="1100" spc="8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technical</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proposals</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are</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first</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evaluated</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based</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on</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quality</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technical</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solution</a:t>
            </a:r>
            <a:r>
              <a:rPr lang="en-US" sz="1100" spc="1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offered.</a:t>
            </a:r>
            <a:r>
              <a:rPr lang="en-US" sz="1100" spc="-2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 seller who submitted the highest-ranked technical proposal is selected if their financial proposal can be</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negotiated</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accepted.</a:t>
            </a:r>
            <a:endParaRPr lang="en-CA" sz="1100" dirty="0">
              <a:effectLst/>
              <a:latin typeface="Arial" panose="020B0604020202020204" pitchFamily="34" charset="0"/>
              <a:ea typeface="Times New Roman" panose="02020603050405020304" pitchFamily="18" charset="0"/>
            </a:endParaRPr>
          </a:p>
          <a:p>
            <a:pPr marL="342900" marR="624840" lvl="0" indent="-342900" algn="just">
              <a:lnSpc>
                <a:spcPct val="115000"/>
              </a:lnSpc>
              <a:spcBef>
                <a:spcPts val="540"/>
              </a:spcBef>
              <a:spcAft>
                <a:spcPts val="0"/>
              </a:spcAft>
              <a:buClr>
                <a:srgbClr val="231F20"/>
              </a:buClr>
              <a:buSzPts val="1000"/>
              <a:buFont typeface="Times New Roman" panose="02020603050405020304" pitchFamily="18" charset="0"/>
              <a:buChar char="♦"/>
              <a:tabLst>
                <a:tab pos="847090" algn="l"/>
              </a:tabLst>
            </a:pPr>
            <a:r>
              <a:rPr lang="en-US" sz="1100" b="1" dirty="0">
                <a:solidFill>
                  <a:srgbClr val="231F20"/>
                </a:solidFill>
                <a:effectLst/>
                <a:latin typeface="Arial" panose="020B0604020202020204" pitchFamily="34" charset="0"/>
                <a:ea typeface="Times New Roman" panose="02020603050405020304" pitchFamily="18" charset="0"/>
              </a:rPr>
              <a:t>Quality and cost-based. </a:t>
            </a:r>
            <a:r>
              <a:rPr lang="en-US" sz="1100" dirty="0">
                <a:solidFill>
                  <a:srgbClr val="231F20"/>
                </a:solidFill>
                <a:effectLst/>
                <a:latin typeface="Arial" panose="020B0604020202020204" pitchFamily="34" charset="0"/>
                <a:ea typeface="Times New Roman" panose="02020603050405020304" pitchFamily="18" charset="0"/>
              </a:rPr>
              <a:t>The quality and cost-based method allows cost to be included as a factor in the seller</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selection process. In general, when risk and/or uncertainty are greater for the project, quality should be a key</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element</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when</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compared</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to</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cost.</a:t>
            </a:r>
            <a:endParaRPr lang="en-CA" sz="1100" dirty="0">
              <a:effectLst/>
              <a:latin typeface="Arial" panose="020B0604020202020204" pitchFamily="34" charset="0"/>
              <a:ea typeface="Times New Roman" panose="02020603050405020304" pitchFamily="18" charset="0"/>
            </a:endParaRPr>
          </a:p>
          <a:p>
            <a:pPr marL="342900" marR="624840" lvl="0" indent="-342900" algn="just">
              <a:lnSpc>
                <a:spcPct val="115000"/>
              </a:lnSpc>
              <a:spcBef>
                <a:spcPts val="555"/>
              </a:spcBef>
              <a:spcAft>
                <a:spcPts val="0"/>
              </a:spcAft>
              <a:buClr>
                <a:srgbClr val="231F20"/>
              </a:buClr>
              <a:buSzPts val="1000"/>
              <a:buFont typeface="Times New Roman" panose="02020603050405020304" pitchFamily="18" charset="0"/>
              <a:buChar char="♦"/>
              <a:tabLst>
                <a:tab pos="847090" algn="l"/>
              </a:tabLst>
            </a:pPr>
            <a:r>
              <a:rPr lang="en-US" sz="1100" b="1" dirty="0">
                <a:solidFill>
                  <a:srgbClr val="231F20"/>
                </a:solidFill>
                <a:effectLst/>
                <a:latin typeface="Arial" panose="020B0604020202020204" pitchFamily="34" charset="0"/>
                <a:ea typeface="Times New Roman" panose="02020603050405020304" pitchFamily="18" charset="0"/>
              </a:rPr>
              <a:t>Sole source. </a:t>
            </a:r>
            <a:r>
              <a:rPr lang="en-US" sz="1100" dirty="0">
                <a:solidFill>
                  <a:srgbClr val="231F20"/>
                </a:solidFill>
                <a:effectLst/>
                <a:latin typeface="Arial" panose="020B0604020202020204" pitchFamily="34" charset="0"/>
                <a:ea typeface="Times New Roman" panose="02020603050405020304" pitchFamily="18" charset="0"/>
              </a:rPr>
              <a:t>The buyer asks a specific seller to prepare technical and financial proposals, which are then</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negotiated. Since there is no competition, this method is acceptable only when properly justified and should be</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viewed</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as</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exception.</a:t>
            </a:r>
            <a:endParaRPr lang="en-CA" sz="1100" dirty="0">
              <a:effectLst/>
              <a:latin typeface="Arial" panose="020B0604020202020204" pitchFamily="34" charset="0"/>
              <a:ea typeface="Times New Roman" panose="02020603050405020304" pitchFamily="18" charset="0"/>
            </a:endParaRPr>
          </a:p>
          <a:p>
            <a:pPr marL="342900" marR="619760" lvl="0" indent="-342900" algn="just">
              <a:lnSpc>
                <a:spcPct val="115000"/>
              </a:lnSpc>
              <a:spcBef>
                <a:spcPts val="555"/>
              </a:spcBef>
              <a:spcAft>
                <a:spcPts val="0"/>
              </a:spcAft>
              <a:buClr>
                <a:srgbClr val="231F20"/>
              </a:buClr>
              <a:buSzPts val="1000"/>
              <a:buFont typeface="Times New Roman" panose="02020603050405020304" pitchFamily="18" charset="0"/>
              <a:buChar char="♦"/>
              <a:tabLst>
                <a:tab pos="847090" algn="l"/>
              </a:tabLst>
            </a:pPr>
            <a:r>
              <a:rPr lang="en-US" sz="1100" b="1" dirty="0">
                <a:solidFill>
                  <a:srgbClr val="231F20"/>
                </a:solidFill>
                <a:effectLst/>
                <a:latin typeface="Arial" panose="020B0604020202020204" pitchFamily="34" charset="0"/>
                <a:ea typeface="Times New Roman" panose="02020603050405020304" pitchFamily="18" charset="0"/>
              </a:rPr>
              <a:t>Fixed budget. </a:t>
            </a:r>
            <a:r>
              <a:rPr lang="en-US" sz="1100" dirty="0">
                <a:solidFill>
                  <a:srgbClr val="231F20"/>
                </a:solidFill>
                <a:effectLst/>
                <a:latin typeface="Arial" panose="020B0604020202020204" pitchFamily="34" charset="0"/>
                <a:ea typeface="Times New Roman" panose="02020603050405020304" pitchFamily="18" charset="0"/>
              </a:rPr>
              <a:t>The fixed-budget method requires disclosing the available budget to invited sellers in the RFP</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 selecting the highest-ranking technical proposal within the budget. Because sellers are subject to a cost</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constraint,</a:t>
            </a:r>
            <a:r>
              <a:rPr lang="en-US" sz="1100" spc="7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they</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will</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adapt</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scope</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quality</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their</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offer</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to</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that</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budget.</a:t>
            </a:r>
            <a:r>
              <a:rPr lang="en-US" sz="1100" spc="2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buyer</a:t>
            </a:r>
            <a:r>
              <a:rPr lang="en-US" sz="1100" spc="13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should</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therefore</a:t>
            </a:r>
            <a:r>
              <a:rPr lang="en-US" sz="1100" spc="1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ensure</a:t>
            </a:r>
            <a:r>
              <a:rPr lang="en-US" sz="1100" spc="-2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that the budget is compatible with the SOW and that the seller will be able to perform the tasks within the budget.</a:t>
            </a:r>
            <a:r>
              <a:rPr lang="en-US" sz="1100" spc="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This</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method</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is</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appropriate</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only</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when</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SOW</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is</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precisely</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defined,</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no</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changes</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are</a:t>
            </a:r>
            <a:r>
              <a:rPr lang="en-US" sz="1100" spc="10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anticipated,</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the</a:t>
            </a:r>
            <a:r>
              <a:rPr lang="en-US" sz="1100" spc="10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budget</a:t>
            </a:r>
            <a:r>
              <a:rPr lang="en-US" sz="1100" spc="-23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is</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fixed</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and</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cannot</a:t>
            </a:r>
            <a:r>
              <a:rPr lang="en-US" sz="1100" spc="-45"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be</a:t>
            </a:r>
            <a:r>
              <a:rPr lang="en-US" sz="1100" spc="-40" dirty="0">
                <a:solidFill>
                  <a:srgbClr val="231F20"/>
                </a:solidFill>
                <a:effectLst/>
                <a:latin typeface="Arial" panose="020B0604020202020204" pitchFamily="34" charset="0"/>
                <a:ea typeface="Times New Roman" panose="02020603050405020304" pitchFamily="18" charset="0"/>
              </a:rPr>
              <a:t> </a:t>
            </a:r>
            <a:r>
              <a:rPr lang="en-US" sz="1100" dirty="0">
                <a:solidFill>
                  <a:srgbClr val="231F20"/>
                </a:solidFill>
                <a:effectLst/>
                <a:latin typeface="Arial" panose="020B0604020202020204" pitchFamily="34" charset="0"/>
                <a:ea typeface="Times New Roman" panose="02020603050405020304" pitchFamily="18" charset="0"/>
              </a:rPr>
              <a:t>exceeded.</a:t>
            </a:r>
            <a:endParaRPr lang="en-CA" sz="1100" dirty="0">
              <a:effectLst/>
              <a:latin typeface="Arial" panose="020B0604020202020204" pitchFamily="34" charset="0"/>
              <a:ea typeface="Times New Roman" panose="02020603050405020304" pitchFamily="18" charset="0"/>
            </a:endParaRPr>
          </a:p>
          <a:p>
            <a:endParaRPr lang="en-US" dirty="0"/>
          </a:p>
          <a:p>
            <a:endParaRPr lang="en-US" dirty="0"/>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21</a:t>
            </a:fld>
            <a:endParaRPr lang="en-CA"/>
          </a:p>
        </p:txBody>
      </p:sp>
    </p:spTree>
    <p:extLst>
      <p:ext uri="{BB962C8B-B14F-4D97-AF65-F5344CB8AC3E}">
        <p14:creationId xmlns:p14="http://schemas.microsoft.com/office/powerpoint/2010/main" val="885876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 non-visible white rectangular graphic just to the left of the numbers 1 to 6.  You can drag it down to reveal the answers one at a time.</a:t>
            </a:r>
          </a:p>
          <a:p>
            <a:r>
              <a:rPr lang="en-CA" dirty="0"/>
              <a:t>Images:</a:t>
            </a:r>
          </a:p>
          <a:p>
            <a:r>
              <a:rPr lang="en-CA" dirty="0"/>
              <a:t>https://www.denis.ca/en/catalogue/produit.html?I=79011&amp;C=00</a:t>
            </a:r>
          </a:p>
          <a:p>
            <a:r>
              <a:rPr lang="en-CA" dirty="0"/>
              <a:t>https://todayshomeowner.com/how-to-paint-a-room-like-a-pro/</a:t>
            </a:r>
          </a:p>
          <a:p>
            <a:r>
              <a:rPr lang="en-CA" dirty="0"/>
              <a:t>Nacsworld.com</a:t>
            </a:r>
          </a:p>
          <a:p>
            <a:r>
              <a:rPr lang="en-CA" dirty="0"/>
              <a:t>Hkpr.on.ca</a:t>
            </a: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22</a:t>
            </a:fld>
            <a:endParaRPr lang="en-CA"/>
          </a:p>
        </p:txBody>
      </p:sp>
    </p:spTree>
    <p:extLst>
      <p:ext uri="{BB962C8B-B14F-4D97-AF65-F5344CB8AC3E}">
        <p14:creationId xmlns:p14="http://schemas.microsoft.com/office/powerpoint/2010/main" val="4145486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23</a:t>
            </a:fld>
            <a:endParaRPr lang="en-CA"/>
          </a:p>
        </p:txBody>
      </p:sp>
    </p:spTree>
    <p:extLst>
      <p:ext uri="{BB962C8B-B14F-4D97-AF65-F5344CB8AC3E}">
        <p14:creationId xmlns:p14="http://schemas.microsoft.com/office/powerpoint/2010/main" val="244605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3</a:t>
            </a:fld>
            <a:endParaRPr lang="en-CA"/>
          </a:p>
        </p:txBody>
      </p:sp>
    </p:spTree>
    <p:extLst>
      <p:ext uri="{BB962C8B-B14F-4D97-AF65-F5344CB8AC3E}">
        <p14:creationId xmlns:p14="http://schemas.microsoft.com/office/powerpoint/2010/main" val="160497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4</a:t>
            </a:fld>
            <a:endParaRPr lang="en-CA"/>
          </a:p>
        </p:txBody>
      </p:sp>
    </p:spTree>
    <p:extLst>
      <p:ext uri="{BB962C8B-B14F-4D97-AF65-F5344CB8AC3E}">
        <p14:creationId xmlns:p14="http://schemas.microsoft.com/office/powerpoint/2010/main" val="4156734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5</a:t>
            </a:fld>
            <a:endParaRPr lang="en-CA"/>
          </a:p>
        </p:txBody>
      </p:sp>
    </p:spTree>
    <p:extLst>
      <p:ext uri="{BB962C8B-B14F-4D97-AF65-F5344CB8AC3E}">
        <p14:creationId xmlns:p14="http://schemas.microsoft.com/office/powerpoint/2010/main" val="164048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6</a:t>
            </a:fld>
            <a:endParaRPr lang="en-CA"/>
          </a:p>
        </p:txBody>
      </p:sp>
    </p:spTree>
    <p:extLst>
      <p:ext uri="{BB962C8B-B14F-4D97-AF65-F5344CB8AC3E}">
        <p14:creationId xmlns:p14="http://schemas.microsoft.com/office/powerpoint/2010/main" val="409490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7</a:t>
            </a:fld>
            <a:endParaRPr lang="en-CA"/>
          </a:p>
        </p:txBody>
      </p:sp>
    </p:spTree>
    <p:extLst>
      <p:ext uri="{BB962C8B-B14F-4D97-AF65-F5344CB8AC3E}">
        <p14:creationId xmlns:p14="http://schemas.microsoft.com/office/powerpoint/2010/main" val="3404819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a:t>
            </a:r>
            <a:r>
              <a:rPr lang="en-US" dirty="0"/>
              <a:t>Project Management Institute, Inc., PMBOK Guide 6th Edition (2017)</a:t>
            </a:r>
          </a:p>
          <a:p>
            <a:r>
              <a:rPr lang="en-US" dirty="0"/>
              <a:t>Image https://mindmapdictionary.wordpress.com/</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6B71E44-4619-441F-B173-67D9A9F986B0}" type="slidenum">
              <a:rPr lang="en-CA" smtClean="0"/>
              <a:t>8</a:t>
            </a:fld>
            <a:endParaRPr lang="en-CA"/>
          </a:p>
        </p:txBody>
      </p:sp>
    </p:spTree>
    <p:extLst>
      <p:ext uri="{BB962C8B-B14F-4D97-AF65-F5344CB8AC3E}">
        <p14:creationId xmlns:p14="http://schemas.microsoft.com/office/powerpoint/2010/main" val="312465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https://scm.ncsu.edu/scm-articles/article/the-procurement-process-creating-a-sourcing-plan-procurement-a-tutorial</a:t>
            </a:r>
          </a:p>
        </p:txBody>
      </p:sp>
      <p:sp>
        <p:nvSpPr>
          <p:cNvPr id="4" name="Slide Number Placeholder 3"/>
          <p:cNvSpPr>
            <a:spLocks noGrp="1"/>
          </p:cNvSpPr>
          <p:nvPr>
            <p:ph type="sldNum" sz="quarter" idx="5"/>
          </p:nvPr>
        </p:nvSpPr>
        <p:spPr/>
        <p:txBody>
          <a:bodyPr/>
          <a:lstStyle/>
          <a:p>
            <a:fld id="{26B71E44-4619-441F-B173-67D9A9F986B0}" type="slidenum">
              <a:rPr lang="en-CA" smtClean="0"/>
              <a:t>9</a:t>
            </a:fld>
            <a:endParaRPr lang="en-CA"/>
          </a:p>
        </p:txBody>
      </p:sp>
    </p:spTree>
    <p:extLst>
      <p:ext uri="{BB962C8B-B14F-4D97-AF65-F5344CB8AC3E}">
        <p14:creationId xmlns:p14="http://schemas.microsoft.com/office/powerpoint/2010/main" val="3707269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 https://en.wikipedia.org</a:t>
            </a:r>
          </a:p>
        </p:txBody>
      </p:sp>
      <p:sp>
        <p:nvSpPr>
          <p:cNvPr id="4" name="Slide Number Placeholder 3"/>
          <p:cNvSpPr>
            <a:spLocks noGrp="1"/>
          </p:cNvSpPr>
          <p:nvPr>
            <p:ph type="sldNum" sz="quarter" idx="5"/>
          </p:nvPr>
        </p:nvSpPr>
        <p:spPr/>
        <p:txBody>
          <a:bodyPr/>
          <a:lstStyle/>
          <a:p>
            <a:fld id="{26B71E44-4619-441F-B173-67D9A9F986B0}" type="slidenum">
              <a:rPr lang="en-CA" smtClean="0"/>
              <a:t>10</a:t>
            </a:fld>
            <a:endParaRPr lang="en-CA"/>
          </a:p>
        </p:txBody>
      </p:sp>
    </p:spTree>
    <p:extLst>
      <p:ext uri="{BB962C8B-B14F-4D97-AF65-F5344CB8AC3E}">
        <p14:creationId xmlns:p14="http://schemas.microsoft.com/office/powerpoint/2010/main" val="1033830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4000" cy="6858000"/>
          </a:xfrm>
          <a:prstGeom prst="rect">
            <a:avLst/>
          </a:prstGeom>
        </p:spPr>
      </p:pic>
      <p:sp>
        <p:nvSpPr>
          <p:cNvPr id="2" name="Title 1"/>
          <p:cNvSpPr>
            <a:spLocks noGrp="1"/>
          </p:cNvSpPr>
          <p:nvPr>
            <p:ph type="ctrTitle"/>
          </p:nvPr>
        </p:nvSpPr>
        <p:spPr>
          <a:xfrm>
            <a:off x="581192" y="990600"/>
            <a:ext cx="7989752" cy="1504844"/>
          </a:xfrm>
          <a:effectLst/>
        </p:spPr>
        <p:txBody>
          <a:bodyPr anchor="b">
            <a:normAutofit/>
          </a:bodyPr>
          <a:lstStyle>
            <a:lvl1pPr>
              <a:defRPr sz="36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81192" y="2615088"/>
            <a:ext cx="7989752" cy="794687"/>
          </a:xfrm>
        </p:spPr>
        <p:txBody>
          <a:bodyPr anchor="t">
            <a:normAutofit/>
          </a:bodyPr>
          <a:lstStyle>
            <a:lvl1pPr marL="0" indent="0" algn="l">
              <a:buNone/>
              <a:defRPr sz="2600" cap="all">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p:txBody>
      </p:sp>
    </p:spTree>
    <p:extLst>
      <p:ext uri="{BB962C8B-B14F-4D97-AF65-F5344CB8AC3E}">
        <p14:creationId xmlns:p14="http://schemas.microsoft.com/office/powerpoint/2010/main" val="3938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53" t="26917" r="-253" b="68902"/>
          <a:stretch/>
        </p:blipFill>
        <p:spPr>
          <a:xfrm>
            <a:off x="28576" y="1"/>
            <a:ext cx="9143999" cy="328612"/>
          </a:xfrm>
          <a:prstGeom prst="rect">
            <a:avLst/>
          </a:prstGeom>
        </p:spPr>
      </p:pic>
      <p:sp>
        <p:nvSpPr>
          <p:cNvPr id="10" name="Trapezoid 9"/>
          <p:cNvSpPr/>
          <p:nvPr userDrawn="1"/>
        </p:nvSpPr>
        <p:spPr>
          <a:xfrm rot="10800000">
            <a:off x="19139" y="0"/>
            <a:ext cx="1381036" cy="1109708"/>
          </a:xfrm>
          <a:prstGeom prst="trapezoid">
            <a:avLst>
              <a:gd name="adj" fmla="val 77492"/>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11" name="Rectangle 10"/>
          <p:cNvSpPr/>
          <p:nvPr userDrawn="1"/>
        </p:nvSpPr>
        <p:spPr>
          <a:xfrm>
            <a:off x="-4844" y="-1"/>
            <a:ext cx="711329" cy="11097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userDrawn="1">
            <p:ph type="title" hasCustomPrompt="1"/>
          </p:nvPr>
        </p:nvSpPr>
        <p:spPr>
          <a:xfrm>
            <a:off x="1271486" y="394337"/>
            <a:ext cx="7853376" cy="781095"/>
          </a:xfrm>
        </p:spPr>
        <p:txBody>
          <a:bodyPr>
            <a:normAutofit/>
          </a:bodyPr>
          <a:lstStyle>
            <a:lvl1pPr>
              <a:lnSpc>
                <a:spcPct val="90000"/>
              </a:lnSpc>
              <a:defRPr sz="2800" b="1">
                <a:solidFill>
                  <a:schemeClr val="tx2"/>
                </a:solidFill>
              </a:defRPr>
            </a:lvl1pPr>
          </a:lstStyle>
          <a:p>
            <a:br>
              <a:rPr lang="en-US" dirty="0"/>
            </a:br>
            <a:r>
              <a:rPr lang="en-US" dirty="0"/>
              <a:t>Click to edit Master title style</a:t>
            </a:r>
          </a:p>
        </p:txBody>
      </p:sp>
      <p:sp>
        <p:nvSpPr>
          <p:cNvPr id="3" name="Content Placeholder 2"/>
          <p:cNvSpPr>
            <a:spLocks noGrp="1"/>
          </p:cNvSpPr>
          <p:nvPr userDrawn="1">
            <p:ph idx="1" hasCustomPrompt="1"/>
          </p:nvPr>
        </p:nvSpPr>
        <p:spPr>
          <a:xfrm>
            <a:off x="706485" y="1531124"/>
            <a:ext cx="7989752" cy="3630795"/>
          </a:xfrm>
        </p:spPr>
        <p:txBody>
          <a:bodyPr/>
          <a:lstStyle>
            <a:lvl1pPr>
              <a:spcBef>
                <a:spcPts val="0"/>
              </a:spcBef>
              <a:spcAft>
                <a:spcPts val="500"/>
              </a:spcAft>
              <a:buClr>
                <a:schemeClr val="tx2"/>
              </a:buClr>
              <a:defRPr sz="2400"/>
            </a:lvl1pPr>
            <a:lvl2pPr marL="630000" indent="-306000">
              <a:spcBef>
                <a:spcPts val="0"/>
              </a:spcBef>
              <a:spcAft>
                <a:spcPts val="500"/>
              </a:spcAft>
              <a:buClr>
                <a:schemeClr val="tx2"/>
              </a:buClr>
              <a:buFont typeface="Symbol" panose="05050102010706020507" pitchFamily="18" charset="2"/>
              <a:buChar char=""/>
              <a:defRPr sz="2000"/>
            </a:lvl2pPr>
            <a:lvl3pPr>
              <a:spcBef>
                <a:spcPts val="0"/>
              </a:spcBef>
              <a:spcAft>
                <a:spcPts val="500"/>
              </a:spcAft>
              <a:buClr>
                <a:schemeClr val="tx2"/>
              </a:buClr>
              <a:defRPr sz="1800"/>
            </a:lvl3pPr>
            <a:lvl4pPr>
              <a:buClr>
                <a:schemeClr val="tx2"/>
              </a:buClr>
              <a:defRPr sz="1700"/>
            </a:lvl4pPr>
            <a:lvl5pPr>
              <a:buClr>
                <a:schemeClr val="tx2"/>
              </a:buClr>
              <a:defRPr sz="1600"/>
            </a:lvl5p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userDrawn="1">
            <p:ph type="sldNum" sz="quarter" idx="12"/>
          </p:nvPr>
        </p:nvSpPr>
        <p:spPr>
          <a:xfrm>
            <a:off x="-3668" y="6492874"/>
            <a:ext cx="770468" cy="365125"/>
          </a:xfrm>
        </p:spPr>
        <p:txBody>
          <a:bodyPr/>
          <a:lstStyle>
            <a:lvl1pPr algn="ctr">
              <a:defRPr>
                <a:solidFill>
                  <a:schemeClr val="tx1">
                    <a:lumMod val="85000"/>
                    <a:lumOff val="15000"/>
                  </a:schemeClr>
                </a:solidFill>
              </a:defRPr>
            </a:lvl1pPr>
          </a:lstStyle>
          <a:p>
            <a:fld id="{5771F767-0FB1-44C9-A6CF-166E2F908689}" type="slidenum">
              <a:rPr lang="en-US" smtClean="0"/>
              <a:pPr/>
              <a:t>‹#›</a:t>
            </a:fld>
            <a:endParaRPr lang="en-US" dirty="0"/>
          </a:p>
        </p:txBody>
      </p:sp>
      <p:pic>
        <p:nvPicPr>
          <p:cNvPr id="16" name="Picture 15">
            <a:extLst>
              <a:ext uri="{FF2B5EF4-FFF2-40B4-BE49-F238E27FC236}">
                <a16:creationId xmlns:a16="http://schemas.microsoft.com/office/drawing/2014/main" id="{6EFBB5C3-1E66-475E-9793-B72E9479D009}"/>
              </a:ext>
            </a:extLst>
          </p:cNvPr>
          <p:cNvPicPr>
            <a:picLocks noChangeAspect="1"/>
          </p:cNvPicPr>
          <p:nvPr userDrawn="1"/>
        </p:nvPicPr>
        <p:blipFill rotWithShape="1">
          <a:blip r:embed="rId3"/>
          <a:srcRect t="1" r="75788" b="1402"/>
          <a:stretch/>
        </p:blipFill>
        <p:spPr>
          <a:xfrm>
            <a:off x="228263" y="255412"/>
            <a:ext cx="570842" cy="529473"/>
          </a:xfrm>
          <a:prstGeom prst="rect">
            <a:avLst/>
          </a:prstGeom>
        </p:spPr>
      </p:pic>
    </p:spTree>
    <p:extLst>
      <p:ext uri="{BB962C8B-B14F-4D97-AF65-F5344CB8AC3E}">
        <p14:creationId xmlns:p14="http://schemas.microsoft.com/office/powerpoint/2010/main" val="7547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7349" y="2043585"/>
            <a:ext cx="6858000" cy="1641490"/>
          </a:xfrm>
        </p:spPr>
        <p:txBody>
          <a:bodyPr wrap="none" anchor="t">
            <a:normAutofit/>
          </a:bodyPr>
          <a:lstStyle>
            <a:lvl1pPr algn="r">
              <a:defRPr sz="3960" b="1" spc="-203">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2160" b="0">
                <a:solidFill>
                  <a:schemeClr val="tx1">
                    <a:lumMod val="85000"/>
                  </a:schemeClr>
                </a:solidFill>
                <a:latin typeface="+mj-lt"/>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a:t>Click to edit Master subtitle style</a:t>
            </a:r>
            <a:endParaRPr lang="en-US" dirty="0"/>
          </a:p>
        </p:txBody>
      </p:sp>
    </p:spTree>
    <p:extLst>
      <p:ext uri="{BB962C8B-B14F-4D97-AF65-F5344CB8AC3E}">
        <p14:creationId xmlns:p14="http://schemas.microsoft.com/office/powerpoint/2010/main" val="294373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28650" y="365760"/>
            <a:ext cx="7886700" cy="873105"/>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840000" y="1825625"/>
            <a:ext cx="7675350" cy="4071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280C862-0571-455C-B0F2-DF1F48FF7D0E}"/>
              </a:ext>
            </a:extLst>
          </p:cNvPr>
          <p:cNvSpPr>
            <a:spLocks noGrp="1"/>
          </p:cNvSpPr>
          <p:nvPr>
            <p:ph type="sldNum" sz="quarter" idx="12"/>
          </p:nvPr>
        </p:nvSpPr>
        <p:spPr>
          <a:xfrm>
            <a:off x="8281169" y="6337322"/>
            <a:ext cx="715962" cy="363854"/>
          </a:xfrm>
        </p:spPr>
        <p:txBody>
          <a:bodyPr/>
          <a:lstStyle>
            <a:lvl1pPr>
              <a:defRPr/>
            </a:lvl1pPr>
          </a:lstStyle>
          <a:p>
            <a:pPr>
              <a:defRPr/>
            </a:pPr>
            <a:fld id="{A55384A0-DCDA-49C2-912D-BF4C74E86B09}" type="slidenum">
              <a:rPr lang="en-US" smtClean="0">
                <a:solidFill>
                  <a:prstClr val="white">
                    <a:lumMod val="85000"/>
                  </a:prstClr>
                </a:solidFill>
              </a:rPr>
              <a:pPr>
                <a:defRPr/>
              </a:pPr>
              <a:t>‹#›</a:t>
            </a:fld>
            <a:endParaRPr lang="en-US" dirty="0">
              <a:solidFill>
                <a:prstClr val="white">
                  <a:lumMod val="85000"/>
                </a:prstClr>
              </a:solidFill>
            </a:endParaRPr>
          </a:p>
        </p:txBody>
      </p:sp>
    </p:spTree>
    <p:extLst>
      <p:ext uri="{BB962C8B-B14F-4D97-AF65-F5344CB8AC3E}">
        <p14:creationId xmlns:p14="http://schemas.microsoft.com/office/powerpoint/2010/main" val="402545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168" y="690432"/>
            <a:ext cx="7266038" cy="482588"/>
          </a:xfrm>
          <a:prstGeom prst="rect">
            <a:avLst/>
          </a:prstGeom>
        </p:spPr>
        <p:txBody>
          <a:bodyPr lIns="0" tIns="0" rIns="0" bIns="0" anchor="t" anchorCtr="0"/>
          <a:lstStyle>
            <a:lvl1pPr algn="l">
              <a:defRPr sz="2800" cap="all">
                <a:solidFill>
                  <a:srgbClr val="E2231A"/>
                </a:solidFill>
              </a:defRPr>
            </a:lvl1pPr>
          </a:lstStyle>
          <a:p>
            <a:r>
              <a:rPr lang="en-US" dirty="0"/>
              <a:t>Click to edit Master title style</a:t>
            </a:r>
          </a:p>
        </p:txBody>
      </p:sp>
      <p:sp>
        <p:nvSpPr>
          <p:cNvPr id="10" name="Text Placeholder 9"/>
          <p:cNvSpPr>
            <a:spLocks noGrp="1"/>
          </p:cNvSpPr>
          <p:nvPr>
            <p:ph type="body" sz="quarter" idx="10"/>
          </p:nvPr>
        </p:nvSpPr>
        <p:spPr>
          <a:xfrm>
            <a:off x="560439" y="1536192"/>
            <a:ext cx="8219767" cy="3795728"/>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2400"/>
            </a:lvl1pPr>
            <a:lvl2pPr>
              <a:defRPr sz="2100"/>
            </a:lvl2pPr>
            <a:lvl3pPr>
              <a:defRPr sz="2100"/>
            </a:lvl3pPr>
            <a:lvl4pPr>
              <a:defRPr sz="210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sp>
        <p:nvSpPr>
          <p:cNvPr id="13" name="Slide Number Placeholder 12"/>
          <p:cNvSpPr>
            <a:spLocks noGrp="1"/>
          </p:cNvSpPr>
          <p:nvPr>
            <p:ph type="sldNum" sz="quarter" idx="13"/>
          </p:nvPr>
        </p:nvSpPr>
        <p:spPr/>
        <p:txBody>
          <a:bodyPr/>
          <a:lstStyle>
            <a:lvl1pPr>
              <a:defRPr>
                <a:solidFill>
                  <a:schemeClr val="bg1"/>
                </a:solidFill>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123511922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753318"/>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76D5932-C0F5-4E52-BCB8-7388CEF6CA5B}"/>
              </a:ext>
            </a:extLst>
          </p:cNvPr>
          <p:cNvSpPr>
            <a:spLocks noGrp="1"/>
          </p:cNvSpPr>
          <p:nvPr>
            <p:ph type="title"/>
          </p:nvPr>
        </p:nvSpPr>
        <p:spPr bwMode="auto">
          <a:xfrm>
            <a:off x="628650" y="365760"/>
            <a:ext cx="78867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36C9C578-838E-47A6-94C1-9F439827294F}"/>
              </a:ext>
            </a:extLst>
          </p:cNvPr>
          <p:cNvSpPr>
            <a:spLocks noGrp="1"/>
          </p:cNvSpPr>
          <p:nvPr>
            <p:ph type="body" idx="1"/>
          </p:nvPr>
        </p:nvSpPr>
        <p:spPr bwMode="auto">
          <a:xfrm>
            <a:off x="839788" y="1824990"/>
            <a:ext cx="7675562" cy="43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Slide Number Placeholder 5">
            <a:extLst>
              <a:ext uri="{FF2B5EF4-FFF2-40B4-BE49-F238E27FC236}">
                <a16:creationId xmlns:a16="http://schemas.microsoft.com/office/drawing/2014/main" id="{49BF435B-5CC8-4EE9-8256-5F34DDA7F940}"/>
              </a:ext>
            </a:extLst>
          </p:cNvPr>
          <p:cNvSpPr>
            <a:spLocks noGrp="1"/>
          </p:cNvSpPr>
          <p:nvPr>
            <p:ph type="sldNum" sz="quarter" idx="4"/>
          </p:nvPr>
        </p:nvSpPr>
        <p:spPr>
          <a:xfrm>
            <a:off x="8261504" y="6311266"/>
            <a:ext cx="715962" cy="363854"/>
          </a:xfrm>
          <a:prstGeom prst="rect">
            <a:avLst/>
          </a:prstGeom>
        </p:spPr>
        <p:txBody>
          <a:bodyPr vert="horz" lIns="91440" tIns="45720" rIns="91440" bIns="45720" rtlCol="0" anchor="ctr"/>
          <a:lstStyle>
            <a:lvl1pPr algn="r" defTabSz="320954" eaLnBrk="1" fontAlgn="auto" hangingPunct="1">
              <a:spcBef>
                <a:spcPts val="0"/>
              </a:spcBef>
              <a:spcAft>
                <a:spcPts val="0"/>
              </a:spcAft>
              <a:defRPr sz="810">
                <a:solidFill>
                  <a:schemeClr val="bg1"/>
                </a:solidFill>
                <a:latin typeface="+mn-lt"/>
              </a:defRPr>
            </a:lvl1pPr>
          </a:lstStyle>
          <a:p>
            <a:pPr>
              <a:defRPr/>
            </a:pPr>
            <a:fld id="{15738673-5A64-4BE5-BB54-00BB9704DBF7}" type="slidenum">
              <a:rPr lang="en-US" smtClean="0"/>
              <a:pPr>
                <a:defRPr/>
              </a:pPr>
              <a:t>‹#›</a:t>
            </a:fld>
            <a:endParaRPr lang="en-US" dirty="0"/>
          </a:p>
        </p:txBody>
      </p:sp>
    </p:spTree>
    <p:extLst>
      <p:ext uri="{BB962C8B-B14F-4D97-AF65-F5344CB8AC3E}">
        <p14:creationId xmlns:p14="http://schemas.microsoft.com/office/powerpoint/2010/main" val="348201767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Lst>
  <p:hf hdr="0" dt="0"/>
  <p:txStyles>
    <p:titleStyle>
      <a:lvl1pPr algn="l" defTabSz="617220" rtl="0" eaLnBrk="0" fontAlgn="base" hangingPunct="0">
        <a:lnSpc>
          <a:spcPct val="90000"/>
        </a:lnSpc>
        <a:spcBef>
          <a:spcPct val="0"/>
        </a:spcBef>
        <a:spcAft>
          <a:spcPct val="0"/>
        </a:spcAft>
        <a:defRPr sz="3960" kern="1200">
          <a:solidFill>
            <a:srgbClr val="6F6F6F"/>
          </a:solidFill>
          <a:latin typeface="+mj-lt"/>
          <a:ea typeface="+mj-ea"/>
          <a:cs typeface="+mj-cs"/>
        </a:defRPr>
      </a:lvl1pPr>
      <a:lvl2pPr algn="l" defTabSz="617220" rtl="0" eaLnBrk="0" fontAlgn="base" hangingPunct="0">
        <a:lnSpc>
          <a:spcPct val="90000"/>
        </a:lnSpc>
        <a:spcBef>
          <a:spcPct val="0"/>
        </a:spcBef>
        <a:spcAft>
          <a:spcPct val="0"/>
        </a:spcAft>
        <a:defRPr sz="3960">
          <a:solidFill>
            <a:srgbClr val="6F6F6F"/>
          </a:solidFill>
          <a:latin typeface="Arial" charset="0"/>
        </a:defRPr>
      </a:lvl2pPr>
      <a:lvl3pPr algn="l" defTabSz="617220" rtl="0" eaLnBrk="0" fontAlgn="base" hangingPunct="0">
        <a:lnSpc>
          <a:spcPct val="90000"/>
        </a:lnSpc>
        <a:spcBef>
          <a:spcPct val="0"/>
        </a:spcBef>
        <a:spcAft>
          <a:spcPct val="0"/>
        </a:spcAft>
        <a:defRPr sz="3960">
          <a:solidFill>
            <a:srgbClr val="6F6F6F"/>
          </a:solidFill>
          <a:latin typeface="Arial" charset="0"/>
        </a:defRPr>
      </a:lvl3pPr>
      <a:lvl4pPr algn="l" defTabSz="617220" rtl="0" eaLnBrk="0" fontAlgn="base" hangingPunct="0">
        <a:lnSpc>
          <a:spcPct val="90000"/>
        </a:lnSpc>
        <a:spcBef>
          <a:spcPct val="0"/>
        </a:spcBef>
        <a:spcAft>
          <a:spcPct val="0"/>
        </a:spcAft>
        <a:defRPr sz="3960">
          <a:solidFill>
            <a:srgbClr val="6F6F6F"/>
          </a:solidFill>
          <a:latin typeface="Arial" charset="0"/>
        </a:defRPr>
      </a:lvl4pPr>
      <a:lvl5pPr algn="l" defTabSz="617220" rtl="0" eaLnBrk="0" fontAlgn="base" hangingPunct="0">
        <a:lnSpc>
          <a:spcPct val="90000"/>
        </a:lnSpc>
        <a:spcBef>
          <a:spcPct val="0"/>
        </a:spcBef>
        <a:spcAft>
          <a:spcPct val="0"/>
        </a:spcAft>
        <a:defRPr sz="3960">
          <a:solidFill>
            <a:srgbClr val="6F6F6F"/>
          </a:solidFill>
          <a:latin typeface="Arial" charset="0"/>
        </a:defRPr>
      </a:lvl5pPr>
      <a:lvl6pPr marL="411480" algn="l" defTabSz="617220" rtl="0" fontAlgn="base">
        <a:lnSpc>
          <a:spcPct val="90000"/>
        </a:lnSpc>
        <a:spcBef>
          <a:spcPct val="0"/>
        </a:spcBef>
        <a:spcAft>
          <a:spcPct val="0"/>
        </a:spcAft>
        <a:defRPr sz="3960">
          <a:solidFill>
            <a:srgbClr val="6F6F6F"/>
          </a:solidFill>
          <a:latin typeface="Arial" charset="0"/>
        </a:defRPr>
      </a:lvl6pPr>
      <a:lvl7pPr marL="822960" algn="l" defTabSz="617220" rtl="0" fontAlgn="base">
        <a:lnSpc>
          <a:spcPct val="90000"/>
        </a:lnSpc>
        <a:spcBef>
          <a:spcPct val="0"/>
        </a:spcBef>
        <a:spcAft>
          <a:spcPct val="0"/>
        </a:spcAft>
        <a:defRPr sz="3960">
          <a:solidFill>
            <a:srgbClr val="6F6F6F"/>
          </a:solidFill>
          <a:latin typeface="Arial" charset="0"/>
        </a:defRPr>
      </a:lvl7pPr>
      <a:lvl8pPr marL="1234440" algn="l" defTabSz="617220" rtl="0" fontAlgn="base">
        <a:lnSpc>
          <a:spcPct val="90000"/>
        </a:lnSpc>
        <a:spcBef>
          <a:spcPct val="0"/>
        </a:spcBef>
        <a:spcAft>
          <a:spcPct val="0"/>
        </a:spcAft>
        <a:defRPr sz="3960">
          <a:solidFill>
            <a:srgbClr val="6F6F6F"/>
          </a:solidFill>
          <a:latin typeface="Arial" charset="0"/>
        </a:defRPr>
      </a:lvl8pPr>
      <a:lvl9pPr marL="1645920" algn="l" defTabSz="617220" rtl="0" fontAlgn="base">
        <a:lnSpc>
          <a:spcPct val="90000"/>
        </a:lnSpc>
        <a:spcBef>
          <a:spcPct val="0"/>
        </a:spcBef>
        <a:spcAft>
          <a:spcPct val="0"/>
        </a:spcAft>
        <a:defRPr sz="3960">
          <a:solidFill>
            <a:srgbClr val="6F6F6F"/>
          </a:solidFill>
          <a:latin typeface="Arial" charset="0"/>
        </a:defRPr>
      </a:lvl9pPr>
    </p:titleStyle>
    <p:bodyStyle>
      <a:lvl1pPr marL="154305" indent="-154305" algn="l" defTabSz="617220" rtl="0" eaLnBrk="0" fontAlgn="base" hangingPunct="0">
        <a:lnSpc>
          <a:spcPct val="90000"/>
        </a:lnSpc>
        <a:spcBef>
          <a:spcPts val="675"/>
        </a:spcBef>
        <a:spcAft>
          <a:spcPct val="0"/>
        </a:spcAft>
        <a:buFont typeface="Arial" panose="020B0604020202020204" pitchFamily="34" charset="0"/>
        <a:buChar char="•"/>
        <a:defRPr sz="2880" kern="1200">
          <a:solidFill>
            <a:schemeClr val="bg1"/>
          </a:solidFill>
          <a:latin typeface="+mn-lt"/>
          <a:ea typeface="+mn-ea"/>
          <a:cs typeface="+mn-cs"/>
        </a:defRPr>
      </a:lvl1pPr>
      <a:lvl2pPr marL="462915" indent="-154305" algn="l" defTabSz="617220" rtl="0" eaLnBrk="0" fontAlgn="base" hangingPunct="0">
        <a:lnSpc>
          <a:spcPct val="90000"/>
        </a:lnSpc>
        <a:spcBef>
          <a:spcPts val="338"/>
        </a:spcBef>
        <a:spcAft>
          <a:spcPct val="0"/>
        </a:spcAft>
        <a:buFont typeface="Arial" panose="020B0604020202020204" pitchFamily="34" charset="0"/>
        <a:buChar char="•"/>
        <a:defRPr sz="2520" kern="1200">
          <a:solidFill>
            <a:schemeClr val="bg1"/>
          </a:solidFill>
          <a:latin typeface="+mn-lt"/>
          <a:ea typeface="+mn-ea"/>
          <a:cs typeface="+mn-cs"/>
        </a:defRPr>
      </a:lvl2pPr>
      <a:lvl3pPr marL="771525" indent="-154305" algn="l" defTabSz="617220" rtl="0" eaLnBrk="0" fontAlgn="base" hangingPunct="0">
        <a:lnSpc>
          <a:spcPct val="90000"/>
        </a:lnSpc>
        <a:spcBef>
          <a:spcPts val="338"/>
        </a:spcBef>
        <a:spcAft>
          <a:spcPct val="0"/>
        </a:spcAft>
        <a:buFont typeface="Arial" panose="020B0604020202020204" pitchFamily="34" charset="0"/>
        <a:buChar char="•"/>
        <a:defRPr sz="2160" kern="1200">
          <a:solidFill>
            <a:schemeClr val="bg1"/>
          </a:solidFill>
          <a:latin typeface="+mn-lt"/>
          <a:ea typeface="+mn-ea"/>
          <a:cs typeface="+mn-cs"/>
        </a:defRPr>
      </a:lvl3pPr>
      <a:lvl4pPr marL="1080135" indent="-154305" algn="l" defTabSz="617220" rtl="0" eaLnBrk="0" fontAlgn="base" hangingPunct="0">
        <a:lnSpc>
          <a:spcPct val="90000"/>
        </a:lnSpc>
        <a:spcBef>
          <a:spcPts val="338"/>
        </a:spcBef>
        <a:spcAft>
          <a:spcPct val="0"/>
        </a:spcAft>
        <a:buFont typeface="Arial" panose="020B0604020202020204" pitchFamily="34" charset="0"/>
        <a:buChar char="•"/>
        <a:defRPr sz="1800" kern="1200">
          <a:solidFill>
            <a:schemeClr val="bg1"/>
          </a:solidFill>
          <a:latin typeface="+mn-lt"/>
          <a:ea typeface="+mn-ea"/>
          <a:cs typeface="+mn-cs"/>
        </a:defRPr>
      </a:lvl4pPr>
      <a:lvl5pPr marL="1388745" indent="-154305" algn="l" defTabSz="617220" rtl="0" eaLnBrk="0" fontAlgn="base" hangingPunct="0">
        <a:lnSpc>
          <a:spcPct val="90000"/>
        </a:lnSpc>
        <a:spcBef>
          <a:spcPts val="338"/>
        </a:spcBef>
        <a:spcAft>
          <a:spcPct val="0"/>
        </a:spcAft>
        <a:buFont typeface="Arial" panose="020B0604020202020204" pitchFamily="34" charset="0"/>
        <a:buChar char="•"/>
        <a:defRPr sz="1440" kern="1200">
          <a:solidFill>
            <a:schemeClr val="bg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Module 4</a:t>
            </a:r>
            <a:br>
              <a:rPr lang="en-CA" dirty="0"/>
            </a:br>
            <a:r>
              <a:rPr lang="en-CA" dirty="0"/>
              <a:t>plan procurement management – inputs, Tools, techniques</a:t>
            </a:r>
          </a:p>
        </p:txBody>
      </p:sp>
      <p:sp>
        <p:nvSpPr>
          <p:cNvPr id="3" name="Subtitle 2"/>
          <p:cNvSpPr>
            <a:spLocks noGrp="1"/>
          </p:cNvSpPr>
          <p:nvPr>
            <p:ph type="subTitle" idx="1"/>
          </p:nvPr>
        </p:nvSpPr>
        <p:spPr/>
        <p:txBody>
          <a:bodyPr/>
          <a:lstStyle/>
          <a:p>
            <a:r>
              <a:rPr lang="en-CA" dirty="0" err="1"/>
              <a:t>Mgmt</a:t>
            </a:r>
            <a:r>
              <a:rPr lang="en-CA" dirty="0"/>
              <a:t> 6063 – Project Procurement</a:t>
            </a:r>
          </a:p>
        </p:txBody>
      </p:sp>
      <p:sp>
        <p:nvSpPr>
          <p:cNvPr id="4" name="TextBox 3">
            <a:extLst>
              <a:ext uri="{FF2B5EF4-FFF2-40B4-BE49-F238E27FC236}">
                <a16:creationId xmlns:a16="http://schemas.microsoft.com/office/drawing/2014/main" id="{33D9AA4C-BB8B-44DF-BAF8-A0D89439DE33}"/>
              </a:ext>
            </a:extLst>
          </p:cNvPr>
          <p:cNvSpPr txBox="1"/>
          <p:nvPr/>
        </p:nvSpPr>
        <p:spPr>
          <a:xfrm>
            <a:off x="5924939" y="3741576"/>
            <a:ext cx="1548881" cy="923330"/>
          </a:xfrm>
          <a:prstGeom prst="rect">
            <a:avLst/>
          </a:prstGeom>
          <a:noFill/>
        </p:spPr>
        <p:txBody>
          <a:bodyPr wrap="square" rtlCol="0">
            <a:spAutoFit/>
          </a:bodyPr>
          <a:lstStyle/>
          <a:p>
            <a:r>
              <a:rPr lang="en-CA" dirty="0"/>
              <a:t>To do – in-class make/buy exercise sheet</a:t>
            </a:r>
          </a:p>
        </p:txBody>
      </p:sp>
    </p:spTree>
    <p:extLst>
      <p:ext uri="{BB962C8B-B14F-4D97-AF65-F5344CB8AC3E}">
        <p14:creationId xmlns:p14="http://schemas.microsoft.com/office/powerpoint/2010/main" val="426568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575-7521-443D-9417-CF639924F791}"/>
              </a:ext>
            </a:extLst>
          </p:cNvPr>
          <p:cNvSpPr>
            <a:spLocks noGrp="1"/>
          </p:cNvSpPr>
          <p:nvPr>
            <p:ph type="title"/>
          </p:nvPr>
        </p:nvSpPr>
        <p:spPr/>
        <p:txBody>
          <a:bodyPr>
            <a:normAutofit fontScale="90000"/>
          </a:bodyPr>
          <a:lstStyle/>
          <a:p>
            <a:r>
              <a:rPr lang="en-CA" dirty="0"/>
              <a:t>Organization process assets - contracts</a:t>
            </a:r>
          </a:p>
        </p:txBody>
      </p:sp>
      <p:sp>
        <p:nvSpPr>
          <p:cNvPr id="4" name="Slide Number Placeholder 3">
            <a:extLst>
              <a:ext uri="{FF2B5EF4-FFF2-40B4-BE49-F238E27FC236}">
                <a16:creationId xmlns:a16="http://schemas.microsoft.com/office/drawing/2014/main" id="{198E5EE6-3E16-4360-BEC2-74AED29A3D5C}"/>
              </a:ext>
            </a:extLst>
          </p:cNvPr>
          <p:cNvSpPr>
            <a:spLocks noGrp="1"/>
          </p:cNvSpPr>
          <p:nvPr>
            <p:ph type="sldNum" sz="quarter" idx="12"/>
          </p:nvPr>
        </p:nvSpPr>
        <p:spPr/>
        <p:txBody>
          <a:bodyPr/>
          <a:lstStyle/>
          <a:p>
            <a:fld id="{5771F767-0FB1-44C9-A6CF-166E2F908689}" type="slidenum">
              <a:rPr lang="en-US" smtClean="0"/>
              <a:pPr/>
              <a:t>10</a:t>
            </a:fld>
            <a:endParaRPr lang="en-US" dirty="0"/>
          </a:p>
        </p:txBody>
      </p:sp>
      <p:sp>
        <p:nvSpPr>
          <p:cNvPr id="10" name="Content Placeholder 2">
            <a:extLst>
              <a:ext uri="{FF2B5EF4-FFF2-40B4-BE49-F238E27FC236}">
                <a16:creationId xmlns:a16="http://schemas.microsoft.com/office/drawing/2014/main" id="{4F8608D2-744D-47D2-BDB4-BC55DF7F154D}"/>
              </a:ext>
            </a:extLst>
          </p:cNvPr>
          <p:cNvSpPr txBox="1">
            <a:spLocks/>
          </p:cNvSpPr>
          <p:nvPr/>
        </p:nvSpPr>
        <p:spPr>
          <a:xfrm>
            <a:off x="4356125" y="1687277"/>
            <a:ext cx="4665955" cy="4386556"/>
          </a:xfrm>
          <a:prstGeom prst="rect">
            <a:avLst/>
          </a:prstGeom>
        </p:spPr>
        <p:txBody>
          <a:bodyPr vert="horz" lIns="91440" tIns="45720" rIns="91440" bIns="45720" rtlCol="0" anchor="t" anchorCtr="0">
            <a:normAutofit lnSpcReduction="10000"/>
          </a:bodyPr>
          <a:lstStyle>
            <a:lvl1pPr marL="306000" indent="-306000" algn="l" defTabSz="457200" rtl="0" eaLnBrk="1" latinLnBrk="0" hangingPunct="1">
              <a:spcBef>
                <a:spcPts val="0"/>
              </a:spcBef>
              <a:spcAft>
                <a:spcPts val="5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ts val="0"/>
              </a:spcBef>
              <a:spcAft>
                <a:spcPts val="500"/>
              </a:spcAft>
              <a:buClr>
                <a:schemeClr val="tx2"/>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ts val="0"/>
              </a:spcBef>
              <a:spcAft>
                <a:spcPts val="5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CA" sz="2200" dirty="0"/>
              <a:t>Most organizations have preferred contract types/formats/templates that have been vetted through legal advice.</a:t>
            </a:r>
          </a:p>
          <a:p>
            <a:r>
              <a:rPr lang="en-CA" sz="2200" dirty="0"/>
              <a:t>Main contract types (you may recall these from other project courses such as MGMT 6054 or MGMT 6056):</a:t>
            </a:r>
          </a:p>
          <a:p>
            <a:pPr lvl="1">
              <a:buFont typeface="Symbol" panose="05050102010706020507" pitchFamily="18" charset="2"/>
              <a:buChar char="-"/>
            </a:pPr>
            <a:r>
              <a:rPr lang="en-CA" dirty="0"/>
              <a:t>Fixed-price </a:t>
            </a:r>
          </a:p>
          <a:p>
            <a:pPr lvl="1">
              <a:buFont typeface="Symbol" panose="05050102010706020507" pitchFamily="18" charset="2"/>
              <a:buChar char="-"/>
            </a:pPr>
            <a:r>
              <a:rPr lang="en-CA" dirty="0"/>
              <a:t>Cost-reimbursable </a:t>
            </a:r>
          </a:p>
          <a:p>
            <a:pPr lvl="1">
              <a:buFont typeface="Symbol" panose="05050102010706020507" pitchFamily="18" charset="2"/>
              <a:buChar char="-"/>
            </a:pPr>
            <a:r>
              <a:rPr lang="en-CA" dirty="0"/>
              <a:t>Time and material</a:t>
            </a:r>
          </a:p>
          <a:p>
            <a:pPr>
              <a:buFont typeface="Wingdings" panose="05000000000000000000" pitchFamily="2" charset="2"/>
              <a:buChar char="§"/>
            </a:pPr>
            <a:r>
              <a:rPr lang="en-US" sz="2200" dirty="0"/>
              <a:t>We will explore contracts in depth in a future module</a:t>
            </a:r>
          </a:p>
          <a:p>
            <a:pPr>
              <a:buFont typeface="Wingdings" panose="05000000000000000000" pitchFamily="2" charset="2"/>
              <a:buChar char="§"/>
            </a:pPr>
            <a:endParaRPr lang="en-CA" sz="2200" dirty="0"/>
          </a:p>
        </p:txBody>
      </p:sp>
      <p:pic>
        <p:nvPicPr>
          <p:cNvPr id="3074" name="Picture 2" descr="Contract - Wikipedia">
            <a:extLst>
              <a:ext uri="{FF2B5EF4-FFF2-40B4-BE49-F238E27FC236}">
                <a16:creationId xmlns:a16="http://schemas.microsoft.com/office/drawing/2014/main" id="{4971C0AD-0949-4A91-A8A7-00ADB15A7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31117"/>
            <a:ext cx="4285005" cy="355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796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76F84B-FC48-4161-8160-6EE8C79AF327}"/>
              </a:ext>
            </a:extLst>
          </p:cNvPr>
          <p:cNvPicPr>
            <a:picLocks noChangeAspect="1"/>
          </p:cNvPicPr>
          <p:nvPr/>
        </p:nvPicPr>
        <p:blipFill>
          <a:blip r:embed="rId3"/>
          <a:stretch>
            <a:fillRect/>
          </a:stretch>
        </p:blipFill>
        <p:spPr>
          <a:xfrm>
            <a:off x="297603" y="1947559"/>
            <a:ext cx="2427124" cy="1920594"/>
          </a:xfrm>
          <a:prstGeom prst="rect">
            <a:avLst/>
          </a:prstGeom>
        </p:spPr>
      </p:pic>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tools &amp; techniques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a:xfrm>
            <a:off x="-3668" y="6385869"/>
            <a:ext cx="770468" cy="365125"/>
          </a:xfrm>
        </p:spPr>
        <p:txBody>
          <a:bodyPr/>
          <a:lstStyle/>
          <a:p>
            <a:fld id="{5771F767-0FB1-44C9-A6CF-166E2F908689}" type="slidenum">
              <a:rPr lang="en-US" smtClean="0"/>
              <a:pPr/>
              <a:t>11</a:t>
            </a:fld>
            <a:endParaRPr lang="en-US" dirty="0"/>
          </a:p>
        </p:txBody>
      </p:sp>
      <p:cxnSp>
        <p:nvCxnSpPr>
          <p:cNvPr id="9" name="Straight Connector 8">
            <a:extLst>
              <a:ext uri="{FF2B5EF4-FFF2-40B4-BE49-F238E27FC236}">
                <a16:creationId xmlns:a16="http://schemas.microsoft.com/office/drawing/2014/main" id="{CE6AC8C1-5B3F-4018-8B02-77CC7C43443A}"/>
              </a:ext>
            </a:extLst>
          </p:cNvPr>
          <p:cNvCxnSpPr>
            <a:cxnSpLocks/>
            <a:endCxn id="10" idx="1"/>
          </p:cNvCxnSpPr>
          <p:nvPr/>
        </p:nvCxnSpPr>
        <p:spPr>
          <a:xfrm flipV="1">
            <a:off x="1727200" y="1607874"/>
            <a:ext cx="1782619" cy="9390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392B6A6-A56C-4551-8382-AE0D3F98F80A}"/>
              </a:ext>
            </a:extLst>
          </p:cNvPr>
          <p:cNvSpPr txBox="1"/>
          <p:nvPr/>
        </p:nvSpPr>
        <p:spPr>
          <a:xfrm>
            <a:off x="3509819" y="1392430"/>
            <a:ext cx="5634181" cy="430887"/>
          </a:xfrm>
          <a:prstGeom prst="rect">
            <a:avLst/>
          </a:prstGeom>
          <a:noFill/>
        </p:spPr>
        <p:txBody>
          <a:bodyPr wrap="square" rtlCol="0">
            <a:spAutoFit/>
          </a:bodyPr>
          <a:lstStyle/>
          <a:p>
            <a:pPr>
              <a:spcAft>
                <a:spcPts val="500"/>
              </a:spcAft>
            </a:pPr>
            <a:r>
              <a:rPr lang="en-CA" sz="2200" b="1" dirty="0"/>
              <a:t>Expert judgement - IMPORTANT</a:t>
            </a:r>
          </a:p>
        </p:txBody>
      </p:sp>
      <p:cxnSp>
        <p:nvCxnSpPr>
          <p:cNvPr id="18" name="Straight Connector 17">
            <a:extLst>
              <a:ext uri="{FF2B5EF4-FFF2-40B4-BE49-F238E27FC236}">
                <a16:creationId xmlns:a16="http://schemas.microsoft.com/office/drawing/2014/main" id="{6C86AD8D-2631-490F-9660-BE958286C78E}"/>
              </a:ext>
            </a:extLst>
          </p:cNvPr>
          <p:cNvCxnSpPr>
            <a:cxnSpLocks/>
          </p:cNvCxnSpPr>
          <p:nvPr/>
        </p:nvCxnSpPr>
        <p:spPr>
          <a:xfrm>
            <a:off x="1910316" y="2886592"/>
            <a:ext cx="1599503" cy="3770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C564A2-EB1B-4EBA-B265-555413D93699}"/>
              </a:ext>
            </a:extLst>
          </p:cNvPr>
          <p:cNvCxnSpPr>
            <a:cxnSpLocks/>
          </p:cNvCxnSpPr>
          <p:nvPr/>
        </p:nvCxnSpPr>
        <p:spPr>
          <a:xfrm>
            <a:off x="2189018" y="3236559"/>
            <a:ext cx="1320801" cy="8346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30F8E3E-D756-4F25-82EA-8C06E24A3252}"/>
              </a:ext>
            </a:extLst>
          </p:cNvPr>
          <p:cNvSpPr/>
          <p:nvPr/>
        </p:nvSpPr>
        <p:spPr>
          <a:xfrm>
            <a:off x="3565236" y="1904640"/>
            <a:ext cx="5209309" cy="1017437"/>
          </a:xfrm>
          <a:prstGeom prst="roundRect">
            <a:avLst>
              <a:gd name="adj" fmla="val 14204"/>
            </a:avLst>
          </a:prstGeom>
          <a:solidFill>
            <a:schemeClr val="bg1">
              <a:lumMod val="85000"/>
            </a:schemeClr>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solidFill>
                  <a:schemeClr val="tx1"/>
                </a:solidFill>
              </a:rPr>
              <a:t>Engage the procurement manager/specialist in your organization</a:t>
            </a:r>
            <a:endParaRPr lang="en-CA" sz="2200" dirty="0"/>
          </a:p>
        </p:txBody>
      </p:sp>
      <p:sp>
        <p:nvSpPr>
          <p:cNvPr id="19" name="TextBox 18">
            <a:extLst>
              <a:ext uri="{FF2B5EF4-FFF2-40B4-BE49-F238E27FC236}">
                <a16:creationId xmlns:a16="http://schemas.microsoft.com/office/drawing/2014/main" id="{8FA3A8F4-0D4F-438D-924A-4067128C677C}"/>
              </a:ext>
            </a:extLst>
          </p:cNvPr>
          <p:cNvSpPr txBox="1"/>
          <p:nvPr/>
        </p:nvSpPr>
        <p:spPr>
          <a:xfrm>
            <a:off x="3509819" y="3089671"/>
            <a:ext cx="5634181" cy="3203441"/>
          </a:xfrm>
          <a:prstGeom prst="rect">
            <a:avLst/>
          </a:prstGeom>
          <a:noFill/>
        </p:spPr>
        <p:txBody>
          <a:bodyPr wrap="square" rtlCol="0">
            <a:spAutoFit/>
          </a:bodyPr>
          <a:lstStyle/>
          <a:p>
            <a:pPr>
              <a:spcAft>
                <a:spcPts val="500"/>
              </a:spcAft>
            </a:pPr>
            <a:r>
              <a:rPr lang="en-CA" sz="2200" b="1" dirty="0"/>
              <a:t>Market research – </a:t>
            </a:r>
            <a:r>
              <a:rPr lang="en-CA" sz="2200" dirty="0"/>
              <a:t>Investigate industry and specific seller capabilities and resources.</a:t>
            </a:r>
          </a:p>
          <a:p>
            <a:pPr>
              <a:spcAft>
                <a:spcPts val="500"/>
              </a:spcAft>
            </a:pPr>
            <a:r>
              <a:rPr lang="en-CA" sz="2200" b="1" dirty="0"/>
              <a:t>Make-or-buy analysis </a:t>
            </a:r>
            <a:r>
              <a:rPr lang="en-CA" sz="2200" dirty="0"/>
              <a:t>– Determine whether work or deliverables can best be accomplished by the project team (within your organization) or should be purchased from outside sources.  Methods of analysis: payback period, return on investment (ROI), internal rate of return (IRR), net present value (NPV), benefit/cost analysis.</a:t>
            </a:r>
          </a:p>
        </p:txBody>
      </p:sp>
    </p:spTree>
    <p:extLst>
      <p:ext uri="{BB962C8B-B14F-4D97-AF65-F5344CB8AC3E}">
        <p14:creationId xmlns:p14="http://schemas.microsoft.com/office/powerpoint/2010/main" val="214424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B7F-55CB-4851-9FFE-2E967EB9151B}"/>
              </a:ext>
            </a:extLst>
          </p:cNvPr>
          <p:cNvSpPr>
            <a:spLocks noGrp="1"/>
          </p:cNvSpPr>
          <p:nvPr>
            <p:ph type="title"/>
          </p:nvPr>
        </p:nvSpPr>
        <p:spPr/>
        <p:txBody>
          <a:bodyPr/>
          <a:lstStyle/>
          <a:p>
            <a:r>
              <a:rPr lang="en-CA" dirty="0"/>
              <a:t>Make-or-buy analysis</a:t>
            </a:r>
          </a:p>
        </p:txBody>
      </p:sp>
      <p:sp>
        <p:nvSpPr>
          <p:cNvPr id="3" name="Content Placeholder 2">
            <a:extLst>
              <a:ext uri="{FF2B5EF4-FFF2-40B4-BE49-F238E27FC236}">
                <a16:creationId xmlns:a16="http://schemas.microsoft.com/office/drawing/2014/main" id="{0D9E7E53-4ECC-4DB7-9ED1-D53520E220C4}"/>
              </a:ext>
            </a:extLst>
          </p:cNvPr>
          <p:cNvSpPr>
            <a:spLocks noGrp="1"/>
          </p:cNvSpPr>
          <p:nvPr>
            <p:ph idx="1"/>
          </p:nvPr>
        </p:nvSpPr>
        <p:spPr>
          <a:xfrm>
            <a:off x="322040" y="1492716"/>
            <a:ext cx="7989752" cy="473167"/>
          </a:xfrm>
        </p:spPr>
        <p:txBody>
          <a:bodyPr/>
          <a:lstStyle/>
          <a:p>
            <a:pPr marL="0" indent="0">
              <a:buNone/>
            </a:pPr>
            <a:r>
              <a:rPr lang="en-CA" dirty="0"/>
              <a:t>Reasons for make/buy decisions:</a:t>
            </a:r>
          </a:p>
        </p:txBody>
      </p:sp>
      <p:sp>
        <p:nvSpPr>
          <p:cNvPr id="4" name="Slide Number Placeholder 3">
            <a:extLst>
              <a:ext uri="{FF2B5EF4-FFF2-40B4-BE49-F238E27FC236}">
                <a16:creationId xmlns:a16="http://schemas.microsoft.com/office/drawing/2014/main" id="{DA78BB72-CDFA-4E4F-83A3-97458E4494F5}"/>
              </a:ext>
            </a:extLst>
          </p:cNvPr>
          <p:cNvSpPr>
            <a:spLocks noGrp="1"/>
          </p:cNvSpPr>
          <p:nvPr>
            <p:ph type="sldNum" sz="quarter" idx="12"/>
          </p:nvPr>
        </p:nvSpPr>
        <p:spPr/>
        <p:txBody>
          <a:bodyPr/>
          <a:lstStyle/>
          <a:p>
            <a:fld id="{5771F767-0FB1-44C9-A6CF-166E2F908689}" type="slidenum">
              <a:rPr lang="en-US" smtClean="0"/>
              <a:pPr/>
              <a:t>12</a:t>
            </a:fld>
            <a:endParaRPr lang="en-US" dirty="0"/>
          </a:p>
        </p:txBody>
      </p:sp>
      <p:graphicFrame>
        <p:nvGraphicFramePr>
          <p:cNvPr id="6" name="Table 8">
            <a:extLst>
              <a:ext uri="{FF2B5EF4-FFF2-40B4-BE49-F238E27FC236}">
                <a16:creationId xmlns:a16="http://schemas.microsoft.com/office/drawing/2014/main" id="{88D98B1B-C91F-4DC3-BEA6-936F6541305D}"/>
              </a:ext>
            </a:extLst>
          </p:cNvPr>
          <p:cNvGraphicFramePr>
            <a:graphicFrameLocks noGrp="1"/>
          </p:cNvGraphicFramePr>
          <p:nvPr>
            <p:extLst>
              <p:ext uri="{D42A27DB-BD31-4B8C-83A1-F6EECF244321}">
                <p14:modId xmlns:p14="http://schemas.microsoft.com/office/powerpoint/2010/main" val="4003807610"/>
              </p:ext>
            </p:extLst>
          </p:nvPr>
        </p:nvGraphicFramePr>
        <p:xfrm>
          <a:off x="166255" y="2190517"/>
          <a:ext cx="8866910" cy="3901440"/>
        </p:xfrm>
        <a:graphic>
          <a:graphicData uri="http://schemas.openxmlformats.org/drawingml/2006/table">
            <a:tbl>
              <a:tblPr firstRow="1" bandRow="1">
                <a:tableStyleId>{00A15C55-8517-42AA-B614-E9B94910E393}</a:tableStyleId>
              </a:tblPr>
              <a:tblGrid>
                <a:gridCol w="4433455">
                  <a:extLst>
                    <a:ext uri="{9D8B030D-6E8A-4147-A177-3AD203B41FA5}">
                      <a16:colId xmlns:a16="http://schemas.microsoft.com/office/drawing/2014/main" val="902838667"/>
                    </a:ext>
                  </a:extLst>
                </a:gridCol>
                <a:gridCol w="4433455">
                  <a:extLst>
                    <a:ext uri="{9D8B030D-6E8A-4147-A177-3AD203B41FA5}">
                      <a16:colId xmlns:a16="http://schemas.microsoft.com/office/drawing/2014/main" val="851273121"/>
                    </a:ext>
                  </a:extLst>
                </a:gridCol>
              </a:tblGrid>
              <a:tr h="404901">
                <a:tc>
                  <a:txBody>
                    <a:bodyPr/>
                    <a:lstStyle/>
                    <a:p>
                      <a:pPr algn="ctr"/>
                      <a:r>
                        <a:rPr lang="en-CA" sz="2400" dirty="0">
                          <a:solidFill>
                            <a:schemeClr val="tx1">
                              <a:lumMod val="85000"/>
                              <a:lumOff val="15000"/>
                            </a:schemeClr>
                          </a:solidFill>
                        </a:rPr>
                        <a:t>Make</a:t>
                      </a:r>
                      <a:endParaRPr lang="en-CA" sz="2400" i="1" dirty="0">
                        <a:solidFill>
                          <a:schemeClr val="tx1">
                            <a:lumMod val="85000"/>
                            <a:lumOff val="15000"/>
                          </a:schemeClr>
                        </a:solidFill>
                      </a:endParaRPr>
                    </a:p>
                  </a:txBody>
                  <a:tcPr/>
                </a:tc>
                <a:tc>
                  <a:txBody>
                    <a:bodyPr/>
                    <a:lstStyle/>
                    <a:p>
                      <a:pPr algn="ctr"/>
                      <a:r>
                        <a:rPr lang="en-CA" sz="2400" dirty="0">
                          <a:solidFill>
                            <a:schemeClr val="tx1">
                              <a:lumMod val="85000"/>
                              <a:lumOff val="15000"/>
                            </a:schemeClr>
                          </a:solidFill>
                        </a:rPr>
                        <a:t>Buy</a:t>
                      </a:r>
                      <a:endParaRPr lang="en-CA" sz="2400" i="1" dirty="0">
                        <a:solidFill>
                          <a:schemeClr val="tx1">
                            <a:lumMod val="85000"/>
                            <a:lumOff val="15000"/>
                          </a:schemeClr>
                        </a:solidFill>
                      </a:endParaRPr>
                    </a:p>
                  </a:txBody>
                  <a:tcPr/>
                </a:tc>
                <a:extLst>
                  <a:ext uri="{0D108BD9-81ED-4DB2-BD59-A6C34878D82A}">
                    <a16:rowId xmlns:a16="http://schemas.microsoft.com/office/drawing/2014/main" val="787736100"/>
                  </a:ext>
                </a:extLst>
              </a:tr>
              <a:tr h="2801781">
                <a:tc>
                  <a:txBody>
                    <a:bodyPr/>
                    <a:lstStyle/>
                    <a:p>
                      <a:pPr marL="342900" indent="-342900">
                        <a:buFont typeface="Arial" panose="020B0604020202020204" pitchFamily="34" charset="0"/>
                        <a:buChar char="•"/>
                      </a:pPr>
                      <a:r>
                        <a:rPr lang="en-CA" sz="2200" dirty="0"/>
                        <a:t>Less costly (but not always!)</a:t>
                      </a:r>
                    </a:p>
                    <a:p>
                      <a:pPr marL="342900" indent="-342900">
                        <a:buFont typeface="Arial" panose="020B0604020202020204" pitchFamily="34" charset="0"/>
                        <a:buChar char="•"/>
                      </a:pPr>
                      <a:r>
                        <a:rPr lang="en-CA" sz="2200" dirty="0"/>
                        <a:t>Easy integration of operation</a:t>
                      </a:r>
                    </a:p>
                    <a:p>
                      <a:pPr marL="342900" indent="-342900">
                        <a:buFont typeface="Arial" panose="020B0604020202020204" pitchFamily="34" charset="0"/>
                        <a:buChar char="•"/>
                      </a:pPr>
                      <a:r>
                        <a:rPr lang="en-CA" sz="2200" dirty="0"/>
                        <a:t>Utilize existing capacity that is idle</a:t>
                      </a:r>
                    </a:p>
                    <a:p>
                      <a:pPr marL="342900" indent="-342900">
                        <a:buFont typeface="Arial" panose="020B0604020202020204" pitchFamily="34" charset="0"/>
                        <a:buChar char="•"/>
                      </a:pPr>
                      <a:r>
                        <a:rPr lang="en-CA" sz="2200" dirty="0"/>
                        <a:t>Maintain direct control</a:t>
                      </a:r>
                    </a:p>
                    <a:p>
                      <a:pPr marL="342900" indent="-342900">
                        <a:buFont typeface="Arial" panose="020B0604020202020204" pitchFamily="34" charset="0"/>
                        <a:buChar char="•"/>
                      </a:pPr>
                      <a:r>
                        <a:rPr lang="en-CA" sz="2200" dirty="0"/>
                        <a:t>Maintain design/production secrecy</a:t>
                      </a:r>
                    </a:p>
                    <a:p>
                      <a:pPr marL="342900" indent="-342900">
                        <a:buFont typeface="Arial" panose="020B0604020202020204" pitchFamily="34" charset="0"/>
                        <a:buChar char="•"/>
                      </a:pPr>
                      <a:r>
                        <a:rPr lang="en-CA" sz="2200" dirty="0"/>
                        <a:t>Avoid unreliable supplier base</a:t>
                      </a:r>
                    </a:p>
                    <a:p>
                      <a:pPr marL="342900" indent="-342900">
                        <a:buFont typeface="Arial" panose="020B0604020202020204" pitchFamily="34" charset="0"/>
                        <a:buChar char="•"/>
                      </a:pPr>
                      <a:r>
                        <a:rPr lang="en-CA" sz="2200" dirty="0"/>
                        <a:t>Stabilize existing workforce</a:t>
                      </a:r>
                    </a:p>
                  </a:txBody>
                  <a:tcPr/>
                </a:tc>
                <a:tc>
                  <a:txBody>
                    <a:bodyPr/>
                    <a:lstStyle/>
                    <a:p>
                      <a:pPr marL="342900" indent="-342900">
                        <a:buFont typeface="Arial" panose="020B0604020202020204" pitchFamily="34" charset="0"/>
                        <a:buChar char="•"/>
                      </a:pPr>
                      <a:r>
                        <a:rPr lang="en-US" sz="2200" dirty="0"/>
                        <a:t>Less costly (but not always!)</a:t>
                      </a:r>
                    </a:p>
                    <a:p>
                      <a:pPr marL="342900" indent="-342900">
                        <a:buFont typeface="Arial" panose="020B0604020202020204" pitchFamily="34" charset="0"/>
                        <a:buChar char="•"/>
                      </a:pPr>
                      <a:r>
                        <a:rPr lang="en-CA" sz="2200" dirty="0"/>
                        <a:t>Utilize skills of suppliers</a:t>
                      </a:r>
                    </a:p>
                    <a:p>
                      <a:pPr marL="342900" indent="-342900">
                        <a:buFont typeface="Arial" panose="020B0604020202020204" pitchFamily="34" charset="0"/>
                        <a:buChar char="•"/>
                      </a:pPr>
                      <a:r>
                        <a:rPr lang="en-CA" sz="2200" dirty="0"/>
                        <a:t>Small volume requirement (not cost effective to produce)</a:t>
                      </a:r>
                    </a:p>
                    <a:p>
                      <a:pPr marL="342900" indent="-342900">
                        <a:buFont typeface="Arial" panose="020B0604020202020204" pitchFamily="34" charset="0"/>
                        <a:buChar char="•"/>
                      </a:pPr>
                      <a:r>
                        <a:rPr lang="en-CA" sz="2200" dirty="0"/>
                        <a:t>Having limited capacity or capability</a:t>
                      </a:r>
                    </a:p>
                    <a:p>
                      <a:pPr marL="342900" indent="-342900">
                        <a:buFont typeface="Arial" panose="020B0604020202020204" pitchFamily="34" charset="0"/>
                        <a:buChar char="•"/>
                      </a:pPr>
                      <a:r>
                        <a:rPr lang="en-CA" sz="2200" dirty="0"/>
                        <a:t>Augment existing work force</a:t>
                      </a:r>
                    </a:p>
                    <a:p>
                      <a:pPr marL="342900" indent="-342900">
                        <a:buFont typeface="Arial" panose="020B0604020202020204" pitchFamily="34" charset="0"/>
                        <a:buChar char="•"/>
                      </a:pPr>
                      <a:r>
                        <a:rPr lang="en-CA" sz="2200" dirty="0"/>
                        <a:t>Maintain multiple sources (qualified vendor list)</a:t>
                      </a:r>
                    </a:p>
                    <a:p>
                      <a:pPr marL="342900" indent="-342900">
                        <a:buFont typeface="Arial" panose="020B0604020202020204" pitchFamily="34" charset="0"/>
                        <a:buChar char="•"/>
                      </a:pPr>
                      <a:r>
                        <a:rPr lang="en-CA" sz="2200" dirty="0"/>
                        <a:t>Indirect control</a:t>
                      </a:r>
                    </a:p>
                  </a:txBody>
                  <a:tcPr/>
                </a:tc>
                <a:extLst>
                  <a:ext uri="{0D108BD9-81ED-4DB2-BD59-A6C34878D82A}">
                    <a16:rowId xmlns:a16="http://schemas.microsoft.com/office/drawing/2014/main" val="1853576675"/>
                  </a:ext>
                </a:extLst>
              </a:tr>
            </a:tbl>
          </a:graphicData>
        </a:graphic>
      </p:graphicFrame>
    </p:spTree>
    <p:extLst>
      <p:ext uri="{BB962C8B-B14F-4D97-AF65-F5344CB8AC3E}">
        <p14:creationId xmlns:p14="http://schemas.microsoft.com/office/powerpoint/2010/main" val="288694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B7F-55CB-4851-9FFE-2E967EB9151B}"/>
              </a:ext>
            </a:extLst>
          </p:cNvPr>
          <p:cNvSpPr>
            <a:spLocks noGrp="1"/>
          </p:cNvSpPr>
          <p:nvPr>
            <p:ph type="title"/>
          </p:nvPr>
        </p:nvSpPr>
        <p:spPr/>
        <p:txBody>
          <a:bodyPr>
            <a:normAutofit/>
          </a:bodyPr>
          <a:lstStyle/>
          <a:p>
            <a:r>
              <a:rPr lang="en-CA" dirty="0"/>
              <a:t>Make-or-buy analysis</a:t>
            </a:r>
          </a:p>
        </p:txBody>
      </p:sp>
      <p:sp>
        <p:nvSpPr>
          <p:cNvPr id="3" name="Content Placeholder 2">
            <a:extLst>
              <a:ext uri="{FF2B5EF4-FFF2-40B4-BE49-F238E27FC236}">
                <a16:creationId xmlns:a16="http://schemas.microsoft.com/office/drawing/2014/main" id="{0D9E7E53-4ECC-4DB7-9ED1-D53520E220C4}"/>
              </a:ext>
            </a:extLst>
          </p:cNvPr>
          <p:cNvSpPr>
            <a:spLocks noGrp="1"/>
          </p:cNvSpPr>
          <p:nvPr>
            <p:ph idx="1"/>
          </p:nvPr>
        </p:nvSpPr>
        <p:spPr>
          <a:xfrm>
            <a:off x="322040" y="1317523"/>
            <a:ext cx="7989752" cy="5397909"/>
          </a:xfrm>
        </p:spPr>
        <p:txBody>
          <a:bodyPr>
            <a:normAutofit/>
          </a:bodyPr>
          <a:lstStyle/>
          <a:p>
            <a:pPr marL="0" indent="0">
              <a:buNone/>
            </a:pPr>
            <a:r>
              <a:rPr lang="en-CA" dirty="0"/>
              <a:t>Factors to consider:</a:t>
            </a:r>
          </a:p>
          <a:p>
            <a:r>
              <a:rPr lang="en-US" dirty="0"/>
              <a:t>Relevant costs considering direct and indirect costs</a:t>
            </a:r>
          </a:p>
          <a:p>
            <a:r>
              <a:rPr lang="en-US" dirty="0"/>
              <a:t>Contract types (cost, risk)</a:t>
            </a:r>
          </a:p>
          <a:p>
            <a:r>
              <a:rPr lang="en-US" dirty="0"/>
              <a:t>When do you need the goods/services?  Short term need?</a:t>
            </a:r>
            <a:endParaRPr lang="en-CA" dirty="0"/>
          </a:p>
          <a:p>
            <a:r>
              <a:rPr lang="en-US" dirty="0"/>
              <a:t>Do you have qualified staff?  If not, is there time to become qualified?  Some staff are more qualified than others</a:t>
            </a:r>
          </a:p>
          <a:p>
            <a:r>
              <a:rPr lang="en-US" dirty="0"/>
              <a:t>Are there outside suppliers with available skill and capacity?</a:t>
            </a:r>
          </a:p>
          <a:p>
            <a:r>
              <a:rPr lang="en-US" dirty="0"/>
              <a:t>What rules and/or regulations do you need to consider/observe?</a:t>
            </a:r>
          </a:p>
          <a:p>
            <a:r>
              <a:rPr lang="en-US" dirty="0"/>
              <a:t>Quality of product or service</a:t>
            </a:r>
          </a:p>
          <a:p>
            <a:r>
              <a:rPr lang="en-US" dirty="0"/>
              <a:t>Strategic vs. tactical</a:t>
            </a:r>
          </a:p>
          <a:p>
            <a:r>
              <a:rPr lang="en-US" dirty="0"/>
              <a:t>Business, competitive advantage?</a:t>
            </a:r>
          </a:p>
        </p:txBody>
      </p:sp>
      <p:sp>
        <p:nvSpPr>
          <p:cNvPr id="4" name="Slide Number Placeholder 3">
            <a:extLst>
              <a:ext uri="{FF2B5EF4-FFF2-40B4-BE49-F238E27FC236}">
                <a16:creationId xmlns:a16="http://schemas.microsoft.com/office/drawing/2014/main" id="{DA78BB72-CDFA-4E4F-83A3-97458E4494F5}"/>
              </a:ext>
            </a:extLst>
          </p:cNvPr>
          <p:cNvSpPr>
            <a:spLocks noGrp="1"/>
          </p:cNvSpPr>
          <p:nvPr>
            <p:ph type="sldNum" sz="quarter" idx="12"/>
          </p:nvPr>
        </p:nvSpPr>
        <p:spPr/>
        <p:txBody>
          <a:bodyPr/>
          <a:lstStyle/>
          <a:p>
            <a:fld id="{5771F767-0FB1-44C9-A6CF-166E2F908689}" type="slidenum">
              <a:rPr lang="en-US" smtClean="0"/>
              <a:pPr/>
              <a:t>13</a:t>
            </a:fld>
            <a:endParaRPr lang="en-US" dirty="0"/>
          </a:p>
        </p:txBody>
      </p:sp>
    </p:spTree>
    <p:extLst>
      <p:ext uri="{BB962C8B-B14F-4D97-AF65-F5344CB8AC3E}">
        <p14:creationId xmlns:p14="http://schemas.microsoft.com/office/powerpoint/2010/main" val="858104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B7F-55CB-4851-9FFE-2E967EB9151B}"/>
              </a:ext>
            </a:extLst>
          </p:cNvPr>
          <p:cNvSpPr>
            <a:spLocks noGrp="1"/>
          </p:cNvSpPr>
          <p:nvPr>
            <p:ph type="title"/>
          </p:nvPr>
        </p:nvSpPr>
        <p:spPr/>
        <p:txBody>
          <a:bodyPr>
            <a:normAutofit/>
          </a:bodyPr>
          <a:lstStyle/>
          <a:p>
            <a:r>
              <a:rPr lang="en-CA" dirty="0"/>
              <a:t>Make-or-buy analysis</a:t>
            </a:r>
          </a:p>
        </p:txBody>
      </p:sp>
      <p:sp>
        <p:nvSpPr>
          <p:cNvPr id="3" name="Content Placeholder 2">
            <a:extLst>
              <a:ext uri="{FF2B5EF4-FFF2-40B4-BE49-F238E27FC236}">
                <a16:creationId xmlns:a16="http://schemas.microsoft.com/office/drawing/2014/main" id="{0D9E7E53-4ECC-4DB7-9ED1-D53520E220C4}"/>
              </a:ext>
            </a:extLst>
          </p:cNvPr>
          <p:cNvSpPr>
            <a:spLocks noGrp="1"/>
          </p:cNvSpPr>
          <p:nvPr>
            <p:ph idx="1"/>
          </p:nvPr>
        </p:nvSpPr>
        <p:spPr>
          <a:xfrm>
            <a:off x="322040" y="1317523"/>
            <a:ext cx="7989752" cy="5397909"/>
          </a:xfrm>
        </p:spPr>
        <p:txBody>
          <a:bodyPr>
            <a:normAutofit/>
          </a:bodyPr>
          <a:lstStyle/>
          <a:p>
            <a:pPr marL="0" indent="0">
              <a:buNone/>
            </a:pPr>
            <a:r>
              <a:rPr lang="en-CA" dirty="0"/>
              <a:t>Cost factors:</a:t>
            </a:r>
          </a:p>
        </p:txBody>
      </p:sp>
      <p:sp>
        <p:nvSpPr>
          <p:cNvPr id="4" name="Slide Number Placeholder 3">
            <a:extLst>
              <a:ext uri="{FF2B5EF4-FFF2-40B4-BE49-F238E27FC236}">
                <a16:creationId xmlns:a16="http://schemas.microsoft.com/office/drawing/2014/main" id="{DA78BB72-CDFA-4E4F-83A3-97458E4494F5}"/>
              </a:ext>
            </a:extLst>
          </p:cNvPr>
          <p:cNvSpPr>
            <a:spLocks noGrp="1"/>
          </p:cNvSpPr>
          <p:nvPr>
            <p:ph type="sldNum" sz="quarter" idx="12"/>
          </p:nvPr>
        </p:nvSpPr>
        <p:spPr/>
        <p:txBody>
          <a:bodyPr/>
          <a:lstStyle/>
          <a:p>
            <a:fld id="{5771F767-0FB1-44C9-A6CF-166E2F908689}" type="slidenum">
              <a:rPr lang="en-US" smtClean="0"/>
              <a:pPr/>
              <a:t>14</a:t>
            </a:fld>
            <a:endParaRPr lang="en-US" dirty="0"/>
          </a:p>
        </p:txBody>
      </p:sp>
      <p:graphicFrame>
        <p:nvGraphicFramePr>
          <p:cNvPr id="5" name="Table 8">
            <a:extLst>
              <a:ext uri="{FF2B5EF4-FFF2-40B4-BE49-F238E27FC236}">
                <a16:creationId xmlns:a16="http://schemas.microsoft.com/office/drawing/2014/main" id="{ADCEE6EB-8563-46B5-BE9C-F6AB6F561BF8}"/>
              </a:ext>
            </a:extLst>
          </p:cNvPr>
          <p:cNvGraphicFramePr>
            <a:graphicFrameLocks noGrp="1"/>
          </p:cNvGraphicFramePr>
          <p:nvPr>
            <p:extLst>
              <p:ext uri="{D42A27DB-BD31-4B8C-83A1-F6EECF244321}">
                <p14:modId xmlns:p14="http://schemas.microsoft.com/office/powerpoint/2010/main" val="1646558846"/>
              </p:ext>
            </p:extLst>
          </p:nvPr>
        </p:nvGraphicFramePr>
        <p:xfrm>
          <a:off x="691674" y="1898244"/>
          <a:ext cx="7620118" cy="2560320"/>
        </p:xfrm>
        <a:graphic>
          <a:graphicData uri="http://schemas.openxmlformats.org/drawingml/2006/table">
            <a:tbl>
              <a:tblPr firstRow="1" bandRow="1">
                <a:tableStyleId>{00A15C55-8517-42AA-B614-E9B94910E393}</a:tableStyleId>
              </a:tblPr>
              <a:tblGrid>
                <a:gridCol w="3810059">
                  <a:extLst>
                    <a:ext uri="{9D8B030D-6E8A-4147-A177-3AD203B41FA5}">
                      <a16:colId xmlns:a16="http://schemas.microsoft.com/office/drawing/2014/main" val="902838667"/>
                    </a:ext>
                  </a:extLst>
                </a:gridCol>
                <a:gridCol w="3810059">
                  <a:extLst>
                    <a:ext uri="{9D8B030D-6E8A-4147-A177-3AD203B41FA5}">
                      <a16:colId xmlns:a16="http://schemas.microsoft.com/office/drawing/2014/main" val="851273121"/>
                    </a:ext>
                  </a:extLst>
                </a:gridCol>
              </a:tblGrid>
              <a:tr h="337856">
                <a:tc>
                  <a:txBody>
                    <a:bodyPr/>
                    <a:lstStyle/>
                    <a:p>
                      <a:pPr algn="ctr"/>
                      <a:r>
                        <a:rPr lang="en-CA" sz="2400" dirty="0">
                          <a:solidFill>
                            <a:schemeClr val="tx1">
                              <a:lumMod val="85000"/>
                              <a:lumOff val="15000"/>
                            </a:schemeClr>
                          </a:solidFill>
                        </a:rPr>
                        <a:t>Make</a:t>
                      </a:r>
                      <a:endParaRPr lang="en-CA" sz="2400" i="1" dirty="0">
                        <a:solidFill>
                          <a:schemeClr val="tx1">
                            <a:lumMod val="85000"/>
                            <a:lumOff val="15000"/>
                          </a:schemeClr>
                        </a:solidFill>
                      </a:endParaRPr>
                    </a:p>
                  </a:txBody>
                  <a:tcPr/>
                </a:tc>
                <a:tc>
                  <a:txBody>
                    <a:bodyPr/>
                    <a:lstStyle/>
                    <a:p>
                      <a:pPr algn="ctr"/>
                      <a:r>
                        <a:rPr lang="en-CA" sz="2400" dirty="0">
                          <a:solidFill>
                            <a:schemeClr val="tx1">
                              <a:lumMod val="85000"/>
                              <a:lumOff val="15000"/>
                            </a:schemeClr>
                          </a:solidFill>
                        </a:rPr>
                        <a:t>Buy</a:t>
                      </a:r>
                      <a:endParaRPr lang="en-CA" sz="2400" i="1" dirty="0">
                        <a:solidFill>
                          <a:schemeClr val="tx1">
                            <a:lumMod val="85000"/>
                            <a:lumOff val="15000"/>
                          </a:schemeClr>
                        </a:solidFill>
                      </a:endParaRPr>
                    </a:p>
                  </a:txBody>
                  <a:tcPr/>
                </a:tc>
                <a:extLst>
                  <a:ext uri="{0D108BD9-81ED-4DB2-BD59-A6C34878D82A}">
                    <a16:rowId xmlns:a16="http://schemas.microsoft.com/office/drawing/2014/main" val="787736100"/>
                  </a:ext>
                </a:extLst>
              </a:tr>
              <a:tr h="2070429">
                <a:tc>
                  <a:txBody>
                    <a:bodyPr/>
                    <a:lstStyle/>
                    <a:p>
                      <a:pPr marL="342900" indent="-342900">
                        <a:buFont typeface="Arial" panose="020B0604020202020204" pitchFamily="34" charset="0"/>
                        <a:buChar char="•"/>
                      </a:pPr>
                      <a:r>
                        <a:rPr lang="en-US" sz="2200" dirty="0"/>
                        <a:t>Variable cost per unit</a:t>
                      </a:r>
                    </a:p>
                    <a:p>
                      <a:pPr marL="342900" indent="-342900">
                        <a:buFont typeface="Arial" panose="020B0604020202020204" pitchFamily="34" charset="0"/>
                        <a:buChar char="•"/>
                      </a:pPr>
                      <a:r>
                        <a:rPr lang="en-US" sz="2200" dirty="0"/>
                        <a:t>Fixed cost</a:t>
                      </a:r>
                    </a:p>
                    <a:p>
                      <a:pPr marL="342900" indent="-342900">
                        <a:buFont typeface="Arial" panose="020B0604020202020204" pitchFamily="34" charset="0"/>
                        <a:buChar char="•"/>
                      </a:pPr>
                      <a:r>
                        <a:rPr lang="en-US" sz="2200" dirty="0"/>
                        <a:t>Storage/warehousing</a:t>
                      </a:r>
                    </a:p>
                    <a:p>
                      <a:pPr marL="342900" indent="-342900">
                        <a:buFont typeface="Arial" panose="020B0604020202020204" pitchFamily="34" charset="0"/>
                        <a:buChar char="•"/>
                      </a:pPr>
                      <a:r>
                        <a:rPr lang="en-US" sz="2200" dirty="0"/>
                        <a:t>Purchasing, operations, managerial expenses</a:t>
                      </a:r>
                    </a:p>
                    <a:p>
                      <a:pPr marL="342900" indent="-342900">
                        <a:buFont typeface="Arial" panose="020B0604020202020204" pitchFamily="34" charset="0"/>
                        <a:buChar char="•"/>
                      </a:pPr>
                      <a:endParaRPr lang="en-CA" sz="2200" dirty="0"/>
                    </a:p>
                  </a:txBody>
                  <a:tcPr/>
                </a:tc>
                <a:tc>
                  <a:txBody>
                    <a:bodyPr/>
                    <a:lstStyle/>
                    <a:p>
                      <a:pPr marL="342900" indent="-342900">
                        <a:buFont typeface="Arial" panose="020B0604020202020204" pitchFamily="34" charset="0"/>
                        <a:buChar char="•"/>
                      </a:pPr>
                      <a:r>
                        <a:rPr lang="en-CA" sz="2200" dirty="0"/>
                        <a:t>Transportation</a:t>
                      </a:r>
                    </a:p>
                    <a:p>
                      <a:pPr marL="342900" indent="-342900">
                        <a:buFont typeface="Arial" panose="020B0604020202020204" pitchFamily="34" charset="0"/>
                        <a:buChar char="•"/>
                      </a:pPr>
                      <a:r>
                        <a:rPr lang="en-CA" sz="2200" dirty="0"/>
                        <a:t>Purchase</a:t>
                      </a:r>
                    </a:p>
                    <a:p>
                      <a:pPr marL="342900" indent="-342900">
                        <a:buFont typeface="Arial" panose="020B0604020202020204" pitchFamily="34" charset="0"/>
                        <a:buChar char="•"/>
                      </a:pPr>
                      <a:r>
                        <a:rPr lang="en-CA" sz="2200" dirty="0"/>
                        <a:t>Support</a:t>
                      </a:r>
                    </a:p>
                    <a:p>
                      <a:pPr marL="0" indent="0">
                        <a:buFont typeface="Arial" panose="020B0604020202020204" pitchFamily="34" charset="0"/>
                        <a:buNone/>
                      </a:pPr>
                      <a:endParaRPr lang="en-CA" sz="2200" dirty="0"/>
                    </a:p>
                  </a:txBody>
                  <a:tcPr/>
                </a:tc>
                <a:extLst>
                  <a:ext uri="{0D108BD9-81ED-4DB2-BD59-A6C34878D82A}">
                    <a16:rowId xmlns:a16="http://schemas.microsoft.com/office/drawing/2014/main" val="1853576675"/>
                  </a:ext>
                </a:extLst>
              </a:tr>
            </a:tbl>
          </a:graphicData>
        </a:graphic>
      </p:graphicFrame>
      <p:sp>
        <p:nvSpPr>
          <p:cNvPr id="6" name="Rectangle: Rounded Corners 5">
            <a:extLst>
              <a:ext uri="{FF2B5EF4-FFF2-40B4-BE49-F238E27FC236}">
                <a16:creationId xmlns:a16="http://schemas.microsoft.com/office/drawing/2014/main" id="{9CD1AEF8-D8A5-4B83-BF68-D8DEF2283AEA}"/>
              </a:ext>
            </a:extLst>
          </p:cNvPr>
          <p:cNvSpPr/>
          <p:nvPr/>
        </p:nvSpPr>
        <p:spPr>
          <a:xfrm>
            <a:off x="1897078" y="4788310"/>
            <a:ext cx="5418122" cy="1114075"/>
          </a:xfrm>
          <a:prstGeom prst="roundRect">
            <a:avLst>
              <a:gd name="adj" fmla="val 14204"/>
            </a:avLst>
          </a:prstGeom>
          <a:solidFill>
            <a:schemeClr val="bg1">
              <a:lumMod val="85000"/>
            </a:schemeClr>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solidFill>
                  <a:schemeClr val="tx1"/>
                </a:solidFill>
              </a:rPr>
              <a:t>Ask the accounting/finance specialists in your organization about what should be included.</a:t>
            </a:r>
            <a:endParaRPr lang="en-CA" sz="2200" dirty="0"/>
          </a:p>
        </p:txBody>
      </p:sp>
    </p:spTree>
    <p:extLst>
      <p:ext uri="{BB962C8B-B14F-4D97-AF65-F5344CB8AC3E}">
        <p14:creationId xmlns:p14="http://schemas.microsoft.com/office/powerpoint/2010/main" val="3084684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a:xfrm>
            <a:off x="1267818" y="395130"/>
            <a:ext cx="7853376" cy="781095"/>
          </a:xfrm>
        </p:spPr>
        <p:txBody>
          <a:bodyPr>
            <a:normAutofit fontScale="90000"/>
          </a:bodyPr>
          <a:lstStyle/>
          <a:p>
            <a:r>
              <a:rPr lang="en-CA" dirty="0"/>
              <a:t>make-or-buy analysis</a:t>
            </a:r>
            <a:br>
              <a:rPr lang="en-CA" dirty="0"/>
            </a:br>
            <a:r>
              <a:rPr lang="en-CA" dirty="0"/>
              <a:t>cost analysis scenario</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2119636" y="1841731"/>
            <a:ext cx="6817888" cy="1844880"/>
          </a:xfrm>
        </p:spPr>
        <p:txBody>
          <a:bodyPr>
            <a:normAutofit lnSpcReduction="10000"/>
          </a:bodyPr>
          <a:lstStyle/>
          <a:p>
            <a:pPr marL="0" indent="0">
              <a:buNone/>
            </a:pPr>
            <a:r>
              <a:rPr lang="en-CA" dirty="0"/>
              <a:t>Our project requires 150,000 Baby Yoda figurines.  We have the equipment/capacity to make them but could also buy them (and with same quality).  We must consider variable and fixed costs, as well as opportunity cost.</a:t>
            </a:r>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15</a:t>
            </a:fld>
            <a:endParaRPr lang="en-US" dirty="0"/>
          </a:p>
        </p:txBody>
      </p:sp>
      <p:pic>
        <p:nvPicPr>
          <p:cNvPr id="1026" name="Picture 2">
            <a:extLst>
              <a:ext uri="{FF2B5EF4-FFF2-40B4-BE49-F238E27FC236}">
                <a16:creationId xmlns:a16="http://schemas.microsoft.com/office/drawing/2014/main" id="{C2B055F2-3C35-4239-B3B8-41851E026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30" r="20986"/>
          <a:stretch/>
        </p:blipFill>
        <p:spPr bwMode="auto">
          <a:xfrm>
            <a:off x="358655" y="1990569"/>
            <a:ext cx="1664697" cy="12986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A37FF88-BCF4-4261-9B46-D4EE70A39727}"/>
              </a:ext>
            </a:extLst>
          </p:cNvPr>
          <p:cNvCxnSpPr/>
          <p:nvPr/>
        </p:nvCxnSpPr>
        <p:spPr>
          <a:xfrm>
            <a:off x="115770" y="3686611"/>
            <a:ext cx="876462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7530" y="1352993"/>
            <a:ext cx="8352860" cy="415498"/>
          </a:xfrm>
          <a:prstGeom prst="rect">
            <a:avLst/>
          </a:prstGeom>
          <a:noFill/>
        </p:spPr>
        <p:txBody>
          <a:bodyPr wrap="square" rtlCol="0">
            <a:spAutoFit/>
          </a:bodyPr>
          <a:lstStyle/>
          <a:p>
            <a:pPr algn="ctr"/>
            <a:r>
              <a:rPr lang="en-CA" sz="1000" dirty="0">
                <a:latin typeface="Arial Narrow" panose="020B0606020202030204" pitchFamily="34" charset="0"/>
              </a:rPr>
              <a:t>Image https://www.canadiantire.ca/en/pdp/disney-star-wars-the-mandalorian-baby-yoda-8-in-plush-toy-for-kids-ages-4-0502168p.0502168.html?gclid=CjwKCAiAksyNBhAPEiwAlDBeLL7clnWYQASfcVyjov46tkTbPJ5-V-miykzwKnpxEiDZGieDFOpNURoCypQQAvD_BwE&amp;gclsrc=aw.ds#store=208</a:t>
            </a:r>
          </a:p>
        </p:txBody>
      </p:sp>
      <p:sp>
        <p:nvSpPr>
          <p:cNvPr id="9" name="Content Placeholder 2">
            <a:extLst>
              <a:ext uri="{FF2B5EF4-FFF2-40B4-BE49-F238E27FC236}">
                <a16:creationId xmlns:a16="http://schemas.microsoft.com/office/drawing/2014/main" id="{562C205D-1850-43EC-BEBD-F3F634552B3A}"/>
              </a:ext>
            </a:extLst>
          </p:cNvPr>
          <p:cNvSpPr txBox="1">
            <a:spLocks/>
          </p:cNvSpPr>
          <p:nvPr/>
        </p:nvSpPr>
        <p:spPr>
          <a:xfrm>
            <a:off x="2119636" y="3870555"/>
            <a:ext cx="6817888" cy="2482616"/>
          </a:xfrm>
          <a:prstGeom prst="rect">
            <a:avLst/>
          </a:prstGeom>
        </p:spPr>
        <p:txBody>
          <a:bodyPr vert="horz" lIns="91440" tIns="45720" rIns="91440" bIns="45720" rtlCol="0" anchor="t" anchorCtr="0">
            <a:normAutofit lnSpcReduction="10000"/>
          </a:bodyPr>
          <a:lstStyle>
            <a:lvl1pPr marL="306000" indent="-306000" algn="l" defTabSz="457200" rtl="0" eaLnBrk="1" latinLnBrk="0" hangingPunct="1">
              <a:spcBef>
                <a:spcPts val="0"/>
              </a:spcBef>
              <a:spcAft>
                <a:spcPts val="5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ts val="0"/>
              </a:spcBef>
              <a:spcAft>
                <a:spcPts val="500"/>
              </a:spcAft>
              <a:buClr>
                <a:schemeClr val="tx2"/>
              </a:buClr>
              <a:buSzPct val="92000"/>
              <a:buFont typeface="Symbol" panose="050501020107060205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ts val="0"/>
              </a:spcBef>
              <a:spcAft>
                <a:spcPts val="5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CA" sz="2000" dirty="0"/>
              <a:t>What is an </a:t>
            </a:r>
            <a:r>
              <a:rPr lang="en-CA" sz="2000" b="1" dirty="0"/>
              <a:t>opportunity cost</a:t>
            </a:r>
            <a:r>
              <a:rPr lang="en-CA" sz="2000" dirty="0"/>
              <a:t>? It’s the loss of a potential gain from other actions we could have done instead of the alternative we chose.  </a:t>
            </a:r>
          </a:p>
          <a:p>
            <a:pPr marL="0" indent="0">
              <a:buNone/>
            </a:pPr>
            <a:r>
              <a:rPr lang="en-CA" sz="2000" dirty="0"/>
              <a:t>So when we decided to choose to “make” our Baby Yoda, we had to use labour.  And by using labour for our Baby Yoda, we lost the opportunity to make a different product.  Assuming making this other product was profitable, we lost the opportunity for this gain.</a:t>
            </a:r>
          </a:p>
        </p:txBody>
      </p:sp>
    </p:spTree>
    <p:extLst>
      <p:ext uri="{BB962C8B-B14F-4D97-AF65-F5344CB8AC3E}">
        <p14:creationId xmlns:p14="http://schemas.microsoft.com/office/powerpoint/2010/main" val="82969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a:xfrm>
            <a:off x="1267818" y="395130"/>
            <a:ext cx="7853376" cy="781095"/>
          </a:xfrm>
        </p:spPr>
        <p:txBody>
          <a:bodyPr>
            <a:normAutofit fontScale="90000"/>
          </a:bodyPr>
          <a:lstStyle/>
          <a:p>
            <a:r>
              <a:rPr lang="en-CA" dirty="0"/>
              <a:t>make-or-buy analysis</a:t>
            </a:r>
            <a:br>
              <a:rPr lang="en-CA" dirty="0"/>
            </a:br>
            <a:r>
              <a:rPr lang="en-CA" dirty="0"/>
              <a:t>cost analysis scenario</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2119636" y="1600789"/>
            <a:ext cx="6817888" cy="1844880"/>
          </a:xfrm>
        </p:spPr>
        <p:txBody>
          <a:bodyPr>
            <a:normAutofit lnSpcReduction="10000"/>
          </a:bodyPr>
          <a:lstStyle/>
          <a:p>
            <a:pPr marL="0" indent="0">
              <a:buNone/>
            </a:pPr>
            <a:r>
              <a:rPr lang="en-CA" dirty="0"/>
              <a:t>Our project requires 150,000 Baby Yoda figurines.  We have the equipment/capacity to make them but could also buy them (and with same quality).  We must consider variable and fixed costs, as well as opportunity cost.</a:t>
            </a:r>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16</a:t>
            </a:fld>
            <a:endParaRPr lang="en-US" dirty="0"/>
          </a:p>
        </p:txBody>
      </p:sp>
      <p:pic>
        <p:nvPicPr>
          <p:cNvPr id="1026" name="Picture 2">
            <a:extLst>
              <a:ext uri="{FF2B5EF4-FFF2-40B4-BE49-F238E27FC236}">
                <a16:creationId xmlns:a16="http://schemas.microsoft.com/office/drawing/2014/main" id="{C2B055F2-3C35-4239-B3B8-41851E026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30" r="20986"/>
          <a:stretch/>
        </p:blipFill>
        <p:spPr bwMode="auto">
          <a:xfrm>
            <a:off x="358655" y="1749627"/>
            <a:ext cx="1664697" cy="12986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C630CF5-143A-4DD6-A8D4-EF670952F5A2}"/>
              </a:ext>
            </a:extLst>
          </p:cNvPr>
          <p:cNvCxnSpPr/>
          <p:nvPr/>
        </p:nvCxnSpPr>
        <p:spPr>
          <a:xfrm>
            <a:off x="115770" y="3445669"/>
            <a:ext cx="87646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7530" y="1167155"/>
            <a:ext cx="8352860" cy="415498"/>
          </a:xfrm>
          <a:prstGeom prst="rect">
            <a:avLst/>
          </a:prstGeom>
          <a:noFill/>
        </p:spPr>
        <p:txBody>
          <a:bodyPr wrap="square" rtlCol="0">
            <a:spAutoFit/>
          </a:bodyPr>
          <a:lstStyle/>
          <a:p>
            <a:pPr algn="ctr"/>
            <a:r>
              <a:rPr lang="en-CA" sz="1000" dirty="0">
                <a:latin typeface="Arial Narrow" panose="020B0606020202030204" pitchFamily="34" charset="0"/>
              </a:rPr>
              <a:t>Image https://www.canadiantire.ca/en/pdp/disney-star-wars-the-mandalorian-baby-yoda-8-in-plush-toy-for-kids-ages-4-0502168p.0502168.html?gclid=CjwKCAiAksyNBhAPEiwAlDBeLL7clnWYQASfcVyjov46tkTbPJ5-V-miykzwKnpxEiDZGieDFOpNURoCypQQAvD_BwE&amp;gclsrc=aw.ds#store=208</a:t>
            </a:r>
          </a:p>
        </p:txBody>
      </p:sp>
      <p:pic>
        <p:nvPicPr>
          <p:cNvPr id="11" name="Picture 10">
            <a:extLst>
              <a:ext uri="{FF2B5EF4-FFF2-40B4-BE49-F238E27FC236}">
                <a16:creationId xmlns:a16="http://schemas.microsoft.com/office/drawing/2014/main" id="{5D33E358-86FC-4CCB-A842-FCA5C31F84BB}"/>
              </a:ext>
            </a:extLst>
          </p:cNvPr>
          <p:cNvPicPr>
            <a:picLocks noChangeAspect="1"/>
          </p:cNvPicPr>
          <p:nvPr/>
        </p:nvPicPr>
        <p:blipFill>
          <a:blip r:embed="rId4"/>
          <a:stretch>
            <a:fillRect/>
          </a:stretch>
        </p:blipFill>
        <p:spPr>
          <a:xfrm>
            <a:off x="638458" y="3612643"/>
            <a:ext cx="7867084" cy="2932700"/>
          </a:xfrm>
          <a:prstGeom prst="rect">
            <a:avLst/>
          </a:prstGeom>
        </p:spPr>
      </p:pic>
    </p:spTree>
    <p:extLst>
      <p:ext uri="{BB962C8B-B14F-4D97-AF65-F5344CB8AC3E}">
        <p14:creationId xmlns:p14="http://schemas.microsoft.com/office/powerpoint/2010/main" val="40007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a:xfrm>
            <a:off x="1267818" y="395130"/>
            <a:ext cx="7853376" cy="781095"/>
          </a:xfrm>
        </p:spPr>
        <p:txBody>
          <a:bodyPr>
            <a:normAutofit fontScale="90000"/>
          </a:bodyPr>
          <a:lstStyle/>
          <a:p>
            <a:r>
              <a:rPr lang="en-CA" dirty="0"/>
              <a:t>make-or-buy analysis</a:t>
            </a:r>
            <a:br>
              <a:rPr lang="en-CA" dirty="0"/>
            </a:br>
            <a:r>
              <a:rPr lang="en-CA" dirty="0"/>
              <a:t>Rent/lease breakeven analysis</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1605063" y="1519422"/>
            <a:ext cx="7393021" cy="3909825"/>
          </a:xfrm>
        </p:spPr>
        <p:txBody>
          <a:bodyPr>
            <a:noAutofit/>
          </a:bodyPr>
          <a:lstStyle/>
          <a:p>
            <a:pPr marL="0" indent="0">
              <a:buNone/>
            </a:pPr>
            <a:r>
              <a:rPr lang="en-CA" sz="2200" dirty="0"/>
              <a:t>It’s common to use a Breakeven Analysis when deciding on whether or not you should make or buy a product. This decision typically depends on the quantity of the product you need.</a:t>
            </a:r>
          </a:p>
          <a:p>
            <a:pPr marL="0" indent="0">
              <a:buNone/>
            </a:pPr>
            <a:r>
              <a:rPr lang="en-CA" sz="2200" dirty="0"/>
              <a:t>But we can use a breakeven analysis to decide on whether or not we should rent or lease a piece of equipment. In this simple scenario, the decision depends on how long we need the piece of equipment. We can rent the equipment at $100/day OR lease it at $60/day plus a fixed cost of $5,000.  </a:t>
            </a:r>
          </a:p>
          <a:p>
            <a:pPr marL="0" indent="0">
              <a:buNone/>
            </a:pPr>
            <a:r>
              <a:rPr lang="en-CA" sz="2200" dirty="0"/>
              <a:t>What is the breakeven point in days? i.e. where leasing and renting cost are the same?</a:t>
            </a:r>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17</a:t>
            </a:fld>
            <a:endParaRPr lang="en-US" dirty="0"/>
          </a:p>
        </p:txBody>
      </p:sp>
      <p:pic>
        <p:nvPicPr>
          <p:cNvPr id="2050" name="Picture 2">
            <a:extLst>
              <a:ext uri="{FF2B5EF4-FFF2-40B4-BE49-F238E27FC236}">
                <a16:creationId xmlns:a16="http://schemas.microsoft.com/office/drawing/2014/main" id="{6CA7D3E2-507F-499F-A673-1EB7C5E4A8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68" r="51172" b="64645"/>
          <a:stretch/>
        </p:blipFill>
        <p:spPr bwMode="auto">
          <a:xfrm>
            <a:off x="145916" y="1519422"/>
            <a:ext cx="1342416" cy="12350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1529AE4-7CB4-4C82-83F3-CE9E9E4EAD61}"/>
              </a:ext>
            </a:extLst>
          </p:cNvPr>
          <p:cNvCxnSpPr/>
          <p:nvPr/>
        </p:nvCxnSpPr>
        <p:spPr>
          <a:xfrm>
            <a:off x="233464" y="6249124"/>
            <a:ext cx="8764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9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a:xfrm>
            <a:off x="1267818" y="395130"/>
            <a:ext cx="7853376" cy="781095"/>
          </a:xfrm>
        </p:spPr>
        <p:txBody>
          <a:bodyPr>
            <a:normAutofit fontScale="90000"/>
          </a:bodyPr>
          <a:lstStyle/>
          <a:p>
            <a:r>
              <a:rPr lang="en-CA" dirty="0"/>
              <a:t>make-or-buy analysis</a:t>
            </a:r>
            <a:br>
              <a:rPr lang="en-CA" dirty="0"/>
            </a:br>
            <a:r>
              <a:rPr lang="en-CA" dirty="0"/>
              <a:t>Rent/lease breakeven analysis</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1605063" y="1313472"/>
            <a:ext cx="7393021" cy="1252961"/>
          </a:xfrm>
        </p:spPr>
        <p:txBody>
          <a:bodyPr>
            <a:normAutofit/>
          </a:bodyPr>
          <a:lstStyle/>
          <a:p>
            <a:pPr marL="0" indent="0">
              <a:buNone/>
            </a:pPr>
            <a:r>
              <a:rPr lang="en-CA" dirty="0"/>
              <a:t>We can rent equipment at $100/day OR lease at $60/day plus a fixed cost of $5,000.  What is the </a:t>
            </a:r>
            <a:r>
              <a:rPr lang="en-CA" b="1" dirty="0"/>
              <a:t>breakeven</a:t>
            </a:r>
            <a:r>
              <a:rPr lang="en-CA" dirty="0"/>
              <a:t> point, in days, where leasing and renting cost are the same?</a:t>
            </a:r>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18</a:t>
            </a:fld>
            <a:endParaRPr lang="en-US" dirty="0"/>
          </a:p>
        </p:txBody>
      </p:sp>
      <p:sp>
        <p:nvSpPr>
          <p:cNvPr id="9" name="Content Placeholder 2">
            <a:extLst>
              <a:ext uri="{FF2B5EF4-FFF2-40B4-BE49-F238E27FC236}">
                <a16:creationId xmlns:a16="http://schemas.microsoft.com/office/drawing/2014/main" id="{4997FA80-3EAC-4262-9EFC-DD2DEB1D586A}"/>
              </a:ext>
            </a:extLst>
          </p:cNvPr>
          <p:cNvSpPr txBox="1">
            <a:spLocks/>
          </p:cNvSpPr>
          <p:nvPr/>
        </p:nvSpPr>
        <p:spPr>
          <a:xfrm>
            <a:off x="527223" y="2685780"/>
            <a:ext cx="8239084" cy="3958212"/>
          </a:xfrm>
          <a:prstGeom prst="rect">
            <a:avLst/>
          </a:prstGeom>
        </p:spPr>
        <p:txBody>
          <a:bodyPr vert="horz" lIns="91440" tIns="45720" rIns="91440" bIns="45720" rtlCol="0" anchor="t" anchorCtr="0">
            <a:normAutofit lnSpcReduction="10000"/>
          </a:bodyPr>
          <a:lstStyle>
            <a:lvl1pPr marL="306000" indent="-306000" algn="l" defTabSz="457200" rtl="0" eaLnBrk="1" latinLnBrk="0" hangingPunct="1">
              <a:spcBef>
                <a:spcPts val="0"/>
              </a:spcBef>
              <a:spcAft>
                <a:spcPts val="5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ts val="0"/>
              </a:spcBef>
              <a:spcAft>
                <a:spcPts val="500"/>
              </a:spcAft>
              <a:buClr>
                <a:schemeClr val="tx2"/>
              </a:buClr>
              <a:buSzPct val="92000"/>
              <a:buFont typeface="Symbol" panose="050501020107060205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ts val="0"/>
              </a:spcBef>
              <a:spcAft>
                <a:spcPts val="5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0"/>
              </a:spcAft>
              <a:buFont typeface="Wingdings 2" panose="05020102010507070707" pitchFamily="18" charset="2"/>
              <a:buNone/>
            </a:pPr>
            <a:r>
              <a:rPr lang="en-CA" sz="2000" dirty="0"/>
              <a:t>Set up an equation setting the rental costs equal to lease costs </a:t>
            </a:r>
          </a:p>
          <a:p>
            <a:pPr marL="0" indent="0">
              <a:spcAft>
                <a:spcPts val="0"/>
              </a:spcAft>
              <a:buFont typeface="Wingdings 2" panose="05020102010507070707" pitchFamily="18" charset="2"/>
              <a:buNone/>
            </a:pPr>
            <a:r>
              <a:rPr lang="en-CA" sz="2000" dirty="0"/>
              <a:t>Let Z = number of days we are renting or leasing</a:t>
            </a:r>
          </a:p>
          <a:p>
            <a:pPr marL="0" indent="0">
              <a:spcAft>
                <a:spcPts val="0"/>
              </a:spcAft>
              <a:buFont typeface="Wingdings 2" panose="05020102010507070707" pitchFamily="18" charset="2"/>
              <a:buNone/>
            </a:pPr>
            <a:r>
              <a:rPr lang="en-CA" sz="2000" dirty="0"/>
              <a:t>Renting cost = $100 per day x Z days</a:t>
            </a:r>
          </a:p>
          <a:p>
            <a:pPr marL="0" indent="0">
              <a:spcAft>
                <a:spcPts val="0"/>
              </a:spcAft>
              <a:buFont typeface="Wingdings 2" panose="05020102010507070707" pitchFamily="18" charset="2"/>
              <a:buNone/>
            </a:pPr>
            <a:r>
              <a:rPr lang="en-CA" sz="2000" dirty="0"/>
              <a:t>Leasing cost = $5000 (fixed) + $60 per day x Z days</a:t>
            </a:r>
          </a:p>
          <a:p>
            <a:pPr marL="0" indent="0">
              <a:spcAft>
                <a:spcPts val="0"/>
              </a:spcAft>
              <a:buFont typeface="Wingdings 2" panose="05020102010507070707" pitchFamily="18" charset="2"/>
              <a:buNone/>
            </a:pPr>
            <a:r>
              <a:rPr lang="en-CA" sz="2000" dirty="0"/>
              <a:t>Make the 2 equations equal to each other </a:t>
            </a:r>
          </a:p>
          <a:p>
            <a:pPr marL="0" indent="0">
              <a:spcAft>
                <a:spcPts val="0"/>
              </a:spcAft>
              <a:buFont typeface="Wingdings 2" panose="05020102010507070707" pitchFamily="18" charset="2"/>
              <a:buNone/>
            </a:pPr>
            <a:r>
              <a:rPr lang="en-CA" sz="2000" dirty="0"/>
              <a:t>	100Z = 5000 + 60Z</a:t>
            </a:r>
          </a:p>
          <a:p>
            <a:pPr marL="0" indent="0">
              <a:spcAft>
                <a:spcPts val="0"/>
              </a:spcAft>
              <a:buFont typeface="Wingdings 2" panose="05020102010507070707" pitchFamily="18" charset="2"/>
              <a:buNone/>
            </a:pPr>
            <a:r>
              <a:rPr lang="en-CA" sz="2000" dirty="0"/>
              <a:t>We want all the Z’s on one side of the equation and a positive number</a:t>
            </a:r>
          </a:p>
          <a:p>
            <a:pPr marL="0" indent="0">
              <a:spcAft>
                <a:spcPts val="0"/>
              </a:spcAft>
              <a:buFont typeface="Wingdings 2" panose="05020102010507070707" pitchFamily="18" charset="2"/>
              <a:buNone/>
            </a:pPr>
            <a:r>
              <a:rPr lang="en-CA" sz="2000" dirty="0"/>
              <a:t>	100Z – 60Z = 5000 which we can write as 40Z = 5000 </a:t>
            </a:r>
          </a:p>
          <a:p>
            <a:pPr marL="0" indent="0">
              <a:spcAft>
                <a:spcPts val="0"/>
              </a:spcAft>
              <a:buFont typeface="Wingdings 2" panose="05020102010507070707" pitchFamily="18" charset="2"/>
              <a:buNone/>
            </a:pPr>
            <a:r>
              <a:rPr lang="en-CA" sz="2000" dirty="0"/>
              <a:t>Divide both sides by 40 so we have a single Z on one side of the equation</a:t>
            </a:r>
          </a:p>
          <a:p>
            <a:pPr marL="0" indent="0">
              <a:spcAft>
                <a:spcPts val="0"/>
              </a:spcAft>
              <a:buFont typeface="Wingdings 2" panose="05020102010507070707" pitchFamily="18" charset="2"/>
              <a:buNone/>
            </a:pPr>
            <a:r>
              <a:rPr lang="en-CA" sz="2000" dirty="0"/>
              <a:t>40Z/40 = 5000/40   or   Z = 5000/40   or   Z = 125 days</a:t>
            </a:r>
          </a:p>
          <a:p>
            <a:pPr marL="0" indent="0">
              <a:spcAft>
                <a:spcPts val="0"/>
              </a:spcAft>
              <a:buFont typeface="Wingdings 2" panose="05020102010507070707" pitchFamily="18" charset="2"/>
              <a:buNone/>
            </a:pPr>
            <a:r>
              <a:rPr lang="en-CA" sz="2000" dirty="0"/>
              <a:t>Therefore, 125 days is the breakeven point, the rent cost equals the lease cost.</a:t>
            </a:r>
          </a:p>
          <a:p>
            <a:pPr marL="0" indent="0">
              <a:spcAft>
                <a:spcPts val="0"/>
              </a:spcAft>
              <a:buFont typeface="Wingdings 2" panose="05020102010507070707" pitchFamily="18" charset="2"/>
              <a:buNone/>
            </a:pPr>
            <a:r>
              <a:rPr lang="en-CA" sz="2000" dirty="0"/>
              <a:t>If you consider 126 days, we would have to pay $100 more to rent, but if we lease only $60 more. So it’s better to lease if we need more than 125 days.</a:t>
            </a:r>
          </a:p>
        </p:txBody>
      </p:sp>
      <p:pic>
        <p:nvPicPr>
          <p:cNvPr id="2050" name="Picture 2">
            <a:extLst>
              <a:ext uri="{FF2B5EF4-FFF2-40B4-BE49-F238E27FC236}">
                <a16:creationId xmlns:a16="http://schemas.microsoft.com/office/drawing/2014/main" id="{6CA7D3E2-507F-499F-A673-1EB7C5E4A8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68" r="51172" b="64645"/>
          <a:stretch/>
        </p:blipFill>
        <p:spPr bwMode="auto">
          <a:xfrm>
            <a:off x="145916" y="1313472"/>
            <a:ext cx="1342416" cy="12350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1529AE4-7CB4-4C82-83F3-CE9E9E4EAD61}"/>
              </a:ext>
            </a:extLst>
          </p:cNvPr>
          <p:cNvCxnSpPr/>
          <p:nvPr/>
        </p:nvCxnSpPr>
        <p:spPr>
          <a:xfrm>
            <a:off x="145916" y="2570817"/>
            <a:ext cx="8764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79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40B0-7BF1-4CEA-99EB-40426B3911EB}"/>
              </a:ext>
            </a:extLst>
          </p:cNvPr>
          <p:cNvSpPr>
            <a:spLocks noGrp="1"/>
          </p:cNvSpPr>
          <p:nvPr>
            <p:ph type="title"/>
          </p:nvPr>
        </p:nvSpPr>
        <p:spPr/>
        <p:txBody>
          <a:bodyPr>
            <a:normAutofit fontScale="90000"/>
          </a:bodyPr>
          <a:lstStyle/>
          <a:p>
            <a:r>
              <a:rPr lang="en-CA" dirty="0"/>
              <a:t>Make-or-buy analysis</a:t>
            </a:r>
            <a:br>
              <a:rPr lang="en-CA" dirty="0"/>
            </a:br>
            <a:r>
              <a:rPr lang="en-CA" dirty="0"/>
              <a:t>Exercises</a:t>
            </a:r>
          </a:p>
        </p:txBody>
      </p:sp>
      <p:sp>
        <p:nvSpPr>
          <p:cNvPr id="3" name="Content Placeholder 2">
            <a:extLst>
              <a:ext uri="{FF2B5EF4-FFF2-40B4-BE49-F238E27FC236}">
                <a16:creationId xmlns:a16="http://schemas.microsoft.com/office/drawing/2014/main" id="{8A97B152-AF2C-40CD-BFF8-54C49FE565E5}"/>
              </a:ext>
            </a:extLst>
          </p:cNvPr>
          <p:cNvSpPr>
            <a:spLocks noGrp="1"/>
          </p:cNvSpPr>
          <p:nvPr>
            <p:ph idx="1"/>
          </p:nvPr>
        </p:nvSpPr>
        <p:spPr>
          <a:xfrm>
            <a:off x="635365" y="2222004"/>
            <a:ext cx="7989752" cy="3630795"/>
          </a:xfrm>
        </p:spPr>
        <p:txBody>
          <a:bodyPr/>
          <a:lstStyle/>
          <a:p>
            <a:r>
              <a:rPr lang="en-CA" dirty="0"/>
              <a:t>The Make or Buy Exercise has 3 questions to be answered including numeric calculations as well as Qualitative Factors</a:t>
            </a:r>
          </a:p>
          <a:p>
            <a:endParaRPr lang="en-CA" dirty="0"/>
          </a:p>
        </p:txBody>
      </p:sp>
      <p:sp>
        <p:nvSpPr>
          <p:cNvPr id="4" name="Slide Number Placeholder 3">
            <a:extLst>
              <a:ext uri="{FF2B5EF4-FFF2-40B4-BE49-F238E27FC236}">
                <a16:creationId xmlns:a16="http://schemas.microsoft.com/office/drawing/2014/main" id="{25EE6857-176A-4C48-8B5C-33669931DE10}"/>
              </a:ext>
            </a:extLst>
          </p:cNvPr>
          <p:cNvSpPr>
            <a:spLocks noGrp="1"/>
          </p:cNvSpPr>
          <p:nvPr>
            <p:ph type="sldNum" sz="quarter" idx="12"/>
          </p:nvPr>
        </p:nvSpPr>
        <p:spPr/>
        <p:txBody>
          <a:bodyPr/>
          <a:lstStyle/>
          <a:p>
            <a:fld id="{5771F767-0FB1-44C9-A6CF-166E2F908689}" type="slidenum">
              <a:rPr lang="en-US" smtClean="0"/>
              <a:pPr/>
              <a:t>19</a:t>
            </a:fld>
            <a:endParaRPr lang="en-US" dirty="0"/>
          </a:p>
        </p:txBody>
      </p:sp>
      <p:sp>
        <p:nvSpPr>
          <p:cNvPr id="5" name="Rectangle 4">
            <a:extLst>
              <a:ext uri="{FF2B5EF4-FFF2-40B4-BE49-F238E27FC236}">
                <a16:creationId xmlns:a16="http://schemas.microsoft.com/office/drawing/2014/main" id="{195E95C4-9C05-4F0C-A45A-26DC9A3F26E6}"/>
              </a:ext>
            </a:extLst>
          </p:cNvPr>
          <p:cNvSpPr/>
          <p:nvPr/>
        </p:nvSpPr>
        <p:spPr>
          <a:xfrm>
            <a:off x="7548464" y="653142"/>
            <a:ext cx="989045" cy="13902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Handout or Word doc</a:t>
            </a:r>
          </a:p>
        </p:txBody>
      </p:sp>
      <p:sp>
        <p:nvSpPr>
          <p:cNvPr id="6" name="TextBox 5"/>
          <p:cNvSpPr txBox="1"/>
          <p:nvPr/>
        </p:nvSpPr>
        <p:spPr>
          <a:xfrm>
            <a:off x="1020800" y="4225595"/>
            <a:ext cx="4120160" cy="369332"/>
          </a:xfrm>
          <a:prstGeom prst="rect">
            <a:avLst/>
          </a:prstGeom>
          <a:noFill/>
          <a:ln w="38100">
            <a:solidFill>
              <a:srgbClr val="C00000"/>
            </a:solidFill>
          </a:ln>
        </p:spPr>
        <p:txBody>
          <a:bodyPr wrap="square" rtlCol="0">
            <a:spAutoFit/>
          </a:bodyPr>
          <a:lstStyle/>
          <a:p>
            <a:r>
              <a:rPr lang="en-CA" dirty="0"/>
              <a:t>M4 - Make or Buy Analysis Exercise.docx</a:t>
            </a:r>
          </a:p>
        </p:txBody>
      </p:sp>
    </p:spTree>
    <p:extLst>
      <p:ext uri="{BB962C8B-B14F-4D97-AF65-F5344CB8AC3E}">
        <p14:creationId xmlns:p14="http://schemas.microsoft.com/office/powerpoint/2010/main" val="417786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 agenda</a:t>
            </a:r>
          </a:p>
        </p:txBody>
      </p:sp>
      <p:sp>
        <p:nvSpPr>
          <p:cNvPr id="10" name="Content Placeholder 2">
            <a:extLst>
              <a:ext uri="{FF2B5EF4-FFF2-40B4-BE49-F238E27FC236}">
                <a16:creationId xmlns:a16="http://schemas.microsoft.com/office/drawing/2014/main" id="{3FB047CB-9F94-4E2D-84D2-0D83EF3090DF}"/>
              </a:ext>
            </a:extLst>
          </p:cNvPr>
          <p:cNvSpPr>
            <a:spLocks noGrp="1"/>
          </p:cNvSpPr>
          <p:nvPr>
            <p:ph idx="1"/>
          </p:nvPr>
        </p:nvSpPr>
        <p:spPr>
          <a:xfrm>
            <a:off x="1354915" y="1668378"/>
            <a:ext cx="6080865" cy="3717538"/>
          </a:xfrm>
        </p:spPr>
        <p:txBody>
          <a:bodyPr>
            <a:normAutofit/>
          </a:bodyPr>
          <a:lstStyle/>
          <a:p>
            <a:r>
              <a:rPr lang="en-CA" dirty="0"/>
              <a:t>Module Learning Outcomes</a:t>
            </a:r>
          </a:p>
          <a:p>
            <a:pPr lvl="1"/>
            <a:r>
              <a:rPr lang="en-CA" dirty="0"/>
              <a:t>Understand use of inputs, tools, techniques in planning procurement management</a:t>
            </a:r>
          </a:p>
          <a:p>
            <a:pPr lvl="1"/>
            <a:r>
              <a:rPr lang="en-CA" dirty="0"/>
              <a:t>Evaluate advantages and disadvantages for both the make and buy decisions</a:t>
            </a:r>
          </a:p>
          <a:p>
            <a:pPr lvl="1"/>
            <a:r>
              <a:rPr lang="en-CA" dirty="0"/>
              <a:t>Calculate and compare costs for the make-or-buy decision</a:t>
            </a:r>
          </a:p>
          <a:p>
            <a:pPr lvl="1"/>
            <a:r>
              <a:rPr lang="en-CA" dirty="0"/>
              <a:t>Determine preferred approach for source selection</a:t>
            </a:r>
          </a:p>
          <a:p>
            <a:r>
              <a:rPr lang="en-CA" dirty="0"/>
              <a:t>Homework/evaluations</a:t>
            </a:r>
          </a:p>
        </p:txBody>
      </p:sp>
      <p:pic>
        <p:nvPicPr>
          <p:cNvPr id="4098" name="Picture 2" descr="The key to success in sales: an agenda | Sandler Training">
            <a:extLst>
              <a:ext uri="{FF2B5EF4-FFF2-40B4-BE49-F238E27FC236}">
                <a16:creationId xmlns:a16="http://schemas.microsoft.com/office/drawing/2014/main" id="{228A863A-6594-4E4D-8ED2-DA2C18896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059" y="4757098"/>
            <a:ext cx="2875442" cy="19183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8D810D-408D-4A9C-845D-1B71A4C9AE99}"/>
              </a:ext>
            </a:extLst>
          </p:cNvPr>
          <p:cNvSpPr>
            <a:spLocks noGrp="1"/>
          </p:cNvSpPr>
          <p:nvPr>
            <p:ph type="sldNum" sz="quarter" idx="12"/>
          </p:nvPr>
        </p:nvSpPr>
        <p:spPr/>
        <p:txBody>
          <a:bodyPr/>
          <a:lstStyle/>
          <a:p>
            <a:fld id="{5771F767-0FB1-44C9-A6CF-166E2F908689}" type="slidenum">
              <a:rPr lang="en-US" smtClean="0"/>
              <a:pPr/>
              <a:t>2</a:t>
            </a:fld>
            <a:endParaRPr lang="en-US" dirty="0"/>
          </a:p>
        </p:txBody>
      </p:sp>
    </p:spTree>
    <p:extLst>
      <p:ext uri="{BB962C8B-B14F-4D97-AF65-F5344CB8AC3E}">
        <p14:creationId xmlns:p14="http://schemas.microsoft.com/office/powerpoint/2010/main" val="230608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68CB-D6A6-494B-932A-1FD2FEB44395}"/>
              </a:ext>
            </a:extLst>
          </p:cNvPr>
          <p:cNvSpPr>
            <a:spLocks noGrp="1"/>
          </p:cNvSpPr>
          <p:nvPr>
            <p:ph type="title"/>
          </p:nvPr>
        </p:nvSpPr>
        <p:spPr>
          <a:xfrm>
            <a:off x="1267818" y="395130"/>
            <a:ext cx="7853376" cy="781095"/>
          </a:xfrm>
        </p:spPr>
        <p:txBody>
          <a:bodyPr>
            <a:normAutofit/>
          </a:bodyPr>
          <a:lstStyle/>
          <a:p>
            <a:r>
              <a:rPr lang="en-CA" dirty="0"/>
              <a:t>A Retail breakeven</a:t>
            </a:r>
          </a:p>
        </p:txBody>
      </p:sp>
      <p:sp>
        <p:nvSpPr>
          <p:cNvPr id="3" name="Content Placeholder 2">
            <a:extLst>
              <a:ext uri="{FF2B5EF4-FFF2-40B4-BE49-F238E27FC236}">
                <a16:creationId xmlns:a16="http://schemas.microsoft.com/office/drawing/2014/main" id="{6A6B5D73-7238-41BB-B21A-D329A2E8ED1E}"/>
              </a:ext>
            </a:extLst>
          </p:cNvPr>
          <p:cNvSpPr>
            <a:spLocks noGrp="1"/>
          </p:cNvSpPr>
          <p:nvPr>
            <p:ph idx="1"/>
          </p:nvPr>
        </p:nvSpPr>
        <p:spPr>
          <a:xfrm>
            <a:off x="1605063" y="1313472"/>
            <a:ext cx="7393021" cy="1252961"/>
          </a:xfrm>
        </p:spPr>
        <p:txBody>
          <a:bodyPr>
            <a:normAutofit/>
          </a:bodyPr>
          <a:lstStyle/>
          <a:p>
            <a:pPr marL="0" indent="0">
              <a:buNone/>
            </a:pPr>
            <a:r>
              <a:rPr lang="en-CA" dirty="0"/>
              <a:t>Although usually </a:t>
            </a:r>
            <a:r>
              <a:rPr lang="en-CA" b="1" dirty="0"/>
              <a:t>not</a:t>
            </a:r>
            <a:r>
              <a:rPr lang="en-CA" dirty="0"/>
              <a:t> associated with procurement, the term breakeven is frequently used in retail and other scenarios.</a:t>
            </a:r>
          </a:p>
        </p:txBody>
      </p:sp>
      <p:sp>
        <p:nvSpPr>
          <p:cNvPr id="4" name="Slide Number Placeholder 3">
            <a:extLst>
              <a:ext uri="{FF2B5EF4-FFF2-40B4-BE49-F238E27FC236}">
                <a16:creationId xmlns:a16="http://schemas.microsoft.com/office/drawing/2014/main" id="{2188579C-B79C-47A0-9654-CC7AE93419AF}"/>
              </a:ext>
            </a:extLst>
          </p:cNvPr>
          <p:cNvSpPr>
            <a:spLocks noGrp="1"/>
          </p:cNvSpPr>
          <p:nvPr>
            <p:ph type="sldNum" sz="quarter" idx="12"/>
          </p:nvPr>
        </p:nvSpPr>
        <p:spPr/>
        <p:txBody>
          <a:bodyPr/>
          <a:lstStyle/>
          <a:p>
            <a:fld id="{5771F767-0FB1-44C9-A6CF-166E2F908689}" type="slidenum">
              <a:rPr lang="en-US" smtClean="0"/>
              <a:pPr/>
              <a:t>20</a:t>
            </a:fld>
            <a:endParaRPr lang="en-US" dirty="0"/>
          </a:p>
        </p:txBody>
      </p:sp>
      <p:sp>
        <p:nvSpPr>
          <p:cNvPr id="9" name="Content Placeholder 2">
            <a:extLst>
              <a:ext uri="{FF2B5EF4-FFF2-40B4-BE49-F238E27FC236}">
                <a16:creationId xmlns:a16="http://schemas.microsoft.com/office/drawing/2014/main" id="{4997FA80-3EAC-4262-9EFC-DD2DEB1D586A}"/>
              </a:ext>
            </a:extLst>
          </p:cNvPr>
          <p:cNvSpPr txBox="1">
            <a:spLocks/>
          </p:cNvSpPr>
          <p:nvPr/>
        </p:nvSpPr>
        <p:spPr>
          <a:xfrm>
            <a:off x="527223" y="2685780"/>
            <a:ext cx="8239084" cy="3958212"/>
          </a:xfrm>
          <a:prstGeom prst="rect">
            <a:avLst/>
          </a:prstGeom>
        </p:spPr>
        <p:txBody>
          <a:bodyPr vert="horz" lIns="91440" tIns="45720" rIns="91440" bIns="45720" rtlCol="0" anchor="t" anchorCtr="0">
            <a:normAutofit fontScale="92500" lnSpcReduction="20000"/>
          </a:bodyPr>
          <a:lstStyle>
            <a:lvl1pPr marL="306000" indent="-306000" algn="l" defTabSz="457200" rtl="0" eaLnBrk="1" latinLnBrk="0" hangingPunct="1">
              <a:spcBef>
                <a:spcPts val="0"/>
              </a:spcBef>
              <a:spcAft>
                <a:spcPts val="500"/>
              </a:spcAft>
              <a:buClr>
                <a:schemeClr val="tx2"/>
              </a:buClr>
              <a:buSzPct val="92000"/>
              <a:buFont typeface="Wingdings 2" panose="05020102010507070707" pitchFamily="18" charset="2"/>
              <a:buChar char=""/>
              <a:defRPr sz="2400" kern="1200">
                <a:solidFill>
                  <a:schemeClr val="tx2"/>
                </a:solidFill>
                <a:latin typeface="+mn-lt"/>
                <a:ea typeface="+mn-ea"/>
                <a:cs typeface="+mn-cs"/>
              </a:defRPr>
            </a:lvl1pPr>
            <a:lvl2pPr marL="630000" indent="-306000" algn="l" defTabSz="457200" rtl="0" eaLnBrk="1" latinLnBrk="0" hangingPunct="1">
              <a:spcBef>
                <a:spcPts val="0"/>
              </a:spcBef>
              <a:spcAft>
                <a:spcPts val="500"/>
              </a:spcAft>
              <a:buClr>
                <a:schemeClr val="tx2"/>
              </a:buClr>
              <a:buSzPct val="92000"/>
              <a:buFont typeface="Symbol" panose="050501020107060205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ts val="0"/>
              </a:spcBef>
              <a:spcAft>
                <a:spcPts val="500"/>
              </a:spcAft>
              <a:buClr>
                <a:schemeClr val="tx2"/>
              </a:buClr>
              <a:buSzPct val="92000"/>
              <a:buFont typeface="Wingdings 2" panose="05020102010507070707" pitchFamily="18" charset="2"/>
              <a:buChar char=""/>
              <a:defRPr sz="1800" i="1"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7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tx2"/>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0"/>
              </a:spcAft>
              <a:buFont typeface="Wingdings 2" panose="05020102010507070707" pitchFamily="18" charset="2"/>
              <a:buNone/>
            </a:pPr>
            <a:r>
              <a:rPr lang="en-CA" sz="2000" dirty="0"/>
              <a:t>A simple example.  We have a special opportunity to buy 90 special PC keyboards for $1,200 from a wholesale clearance outlet.  We think because of the unique design and function of the keyboard that we can sell them online for $20 each. </a:t>
            </a:r>
          </a:p>
          <a:p>
            <a:pPr marL="0" indent="0">
              <a:spcAft>
                <a:spcPts val="0"/>
              </a:spcAft>
              <a:buFont typeface="Wingdings 2" panose="05020102010507070707" pitchFamily="18" charset="2"/>
              <a:buNone/>
            </a:pPr>
            <a:endParaRPr lang="en-CA" sz="2000" dirty="0"/>
          </a:p>
          <a:p>
            <a:pPr marL="0" indent="0">
              <a:spcAft>
                <a:spcPts val="0"/>
              </a:spcAft>
              <a:buFont typeface="Wingdings 2" panose="05020102010507070707" pitchFamily="18" charset="2"/>
              <a:buNone/>
            </a:pPr>
            <a:r>
              <a:rPr lang="en-CA" sz="2000" dirty="0"/>
              <a:t>How many do we have to sell to breakeven on our costs?  We want to know this just in case we can’t sell all 90 of them.  We need to set up an equation where the revenue equals our $1,200 cost.</a:t>
            </a:r>
          </a:p>
          <a:p>
            <a:pPr marL="0" indent="0">
              <a:spcAft>
                <a:spcPts val="0"/>
              </a:spcAft>
              <a:buFont typeface="Wingdings 2" panose="05020102010507070707" pitchFamily="18" charset="2"/>
              <a:buNone/>
            </a:pPr>
            <a:endParaRPr lang="en-CA" sz="2000" dirty="0"/>
          </a:p>
          <a:p>
            <a:pPr marL="0" indent="0">
              <a:spcAft>
                <a:spcPts val="0"/>
              </a:spcAft>
              <a:buFont typeface="Wingdings 2" panose="05020102010507070707" pitchFamily="18" charset="2"/>
              <a:buNone/>
            </a:pPr>
            <a:r>
              <a:rPr lang="en-CA" sz="2000" dirty="0"/>
              <a:t>Let #KB = number of keyboards we sell</a:t>
            </a:r>
          </a:p>
          <a:p>
            <a:pPr marL="0" indent="0">
              <a:spcAft>
                <a:spcPts val="0"/>
              </a:spcAft>
              <a:buFont typeface="Wingdings 2" panose="05020102010507070707" pitchFamily="18" charset="2"/>
              <a:buNone/>
            </a:pPr>
            <a:endParaRPr lang="en-CA" sz="2000" dirty="0"/>
          </a:p>
          <a:p>
            <a:pPr marL="0" indent="0">
              <a:spcAft>
                <a:spcPts val="0"/>
              </a:spcAft>
              <a:buFont typeface="Wingdings 2" panose="05020102010507070707" pitchFamily="18" charset="2"/>
              <a:buNone/>
            </a:pPr>
            <a:r>
              <a:rPr lang="en-CA" sz="2000" dirty="0"/>
              <a:t>$20 x #KB = $1,200   or   20 #KB = $1,200  or  #KB = $1,200/20 = 60 keyboards</a:t>
            </a:r>
          </a:p>
          <a:p>
            <a:pPr marL="0" indent="0">
              <a:spcAft>
                <a:spcPts val="0"/>
              </a:spcAft>
              <a:buFont typeface="Wingdings 2" panose="05020102010507070707" pitchFamily="18" charset="2"/>
              <a:buNone/>
            </a:pPr>
            <a:endParaRPr lang="en-CA" sz="2000" dirty="0"/>
          </a:p>
          <a:p>
            <a:pPr marL="0" indent="0">
              <a:spcAft>
                <a:spcPts val="0"/>
              </a:spcAft>
              <a:buFont typeface="Wingdings 2" panose="05020102010507070707" pitchFamily="18" charset="2"/>
              <a:buNone/>
            </a:pPr>
            <a:r>
              <a:rPr lang="en-CA" sz="2000" dirty="0"/>
              <a:t>So we only have to sell 60 keyboards, not 90, to “cover” our $1,200 investment.  Or another way of looking at it is we only start to make money on our investment when we sell the 61</a:t>
            </a:r>
            <a:r>
              <a:rPr lang="en-CA" sz="2000" baseline="30000" dirty="0"/>
              <a:t>st</a:t>
            </a:r>
            <a:r>
              <a:rPr lang="en-CA" sz="2000" dirty="0"/>
              <a:t> keyboard.</a:t>
            </a:r>
          </a:p>
        </p:txBody>
      </p:sp>
      <p:cxnSp>
        <p:nvCxnSpPr>
          <p:cNvPr id="10" name="Straight Connector 9">
            <a:extLst>
              <a:ext uri="{FF2B5EF4-FFF2-40B4-BE49-F238E27FC236}">
                <a16:creationId xmlns:a16="http://schemas.microsoft.com/office/drawing/2014/main" id="{21529AE4-7CB4-4C82-83F3-CE9E9E4EAD61}"/>
              </a:ext>
            </a:extLst>
          </p:cNvPr>
          <p:cNvCxnSpPr/>
          <p:nvPr/>
        </p:nvCxnSpPr>
        <p:spPr>
          <a:xfrm>
            <a:off x="145916" y="2570817"/>
            <a:ext cx="8764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53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76F84B-FC48-4161-8160-6EE8C79AF327}"/>
              </a:ext>
            </a:extLst>
          </p:cNvPr>
          <p:cNvPicPr>
            <a:picLocks noChangeAspect="1"/>
          </p:cNvPicPr>
          <p:nvPr/>
        </p:nvPicPr>
        <p:blipFill>
          <a:blip r:embed="rId3"/>
          <a:stretch>
            <a:fillRect/>
          </a:stretch>
        </p:blipFill>
        <p:spPr>
          <a:xfrm>
            <a:off x="297603" y="2054564"/>
            <a:ext cx="2427124" cy="1920594"/>
          </a:xfrm>
          <a:prstGeom prst="rect">
            <a:avLst/>
          </a:prstGeom>
        </p:spPr>
      </p:pic>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tools &amp; techniques (cont’d)</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21</a:t>
            </a:fld>
            <a:endParaRPr lang="en-US" dirty="0"/>
          </a:p>
        </p:txBody>
      </p:sp>
      <p:cxnSp>
        <p:nvCxnSpPr>
          <p:cNvPr id="20" name="Straight Connector 19">
            <a:extLst>
              <a:ext uri="{FF2B5EF4-FFF2-40B4-BE49-F238E27FC236}">
                <a16:creationId xmlns:a16="http://schemas.microsoft.com/office/drawing/2014/main" id="{6AC564A2-EB1B-4EBA-B265-555413D93699}"/>
              </a:ext>
            </a:extLst>
          </p:cNvPr>
          <p:cNvCxnSpPr>
            <a:cxnSpLocks/>
          </p:cNvCxnSpPr>
          <p:nvPr/>
        </p:nvCxnSpPr>
        <p:spPr>
          <a:xfrm flipV="1">
            <a:off x="2322368" y="2054564"/>
            <a:ext cx="1095087" cy="14890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FA3A8F4-0D4F-438D-924A-4067128C677C}"/>
              </a:ext>
            </a:extLst>
          </p:cNvPr>
          <p:cNvSpPr txBox="1"/>
          <p:nvPr/>
        </p:nvSpPr>
        <p:spPr>
          <a:xfrm>
            <a:off x="3417455" y="1804421"/>
            <a:ext cx="5222692" cy="4265270"/>
          </a:xfrm>
          <a:prstGeom prst="rect">
            <a:avLst/>
          </a:prstGeom>
          <a:noFill/>
        </p:spPr>
        <p:txBody>
          <a:bodyPr wrap="square" rtlCol="0">
            <a:spAutoFit/>
          </a:bodyPr>
          <a:lstStyle/>
          <a:p>
            <a:pPr>
              <a:spcAft>
                <a:spcPts val="500"/>
              </a:spcAft>
            </a:pPr>
            <a:r>
              <a:rPr lang="en-CA" sz="2200" b="1" dirty="0"/>
              <a:t>Source selection analysis – </a:t>
            </a:r>
            <a:r>
              <a:rPr lang="en-CA" sz="2200" dirty="0"/>
              <a:t>What approach will be taken to acquire/select the service/product supplier?</a:t>
            </a:r>
          </a:p>
          <a:p>
            <a:pPr marL="342900" indent="-342900">
              <a:spcAft>
                <a:spcPts val="500"/>
              </a:spcAft>
              <a:buFont typeface="Arial" panose="020B0604020202020204" pitchFamily="34" charset="0"/>
              <a:buChar char="•"/>
            </a:pPr>
            <a:r>
              <a:rPr lang="en-CA" sz="2200" dirty="0"/>
              <a:t>Least cost</a:t>
            </a:r>
          </a:p>
          <a:p>
            <a:pPr marL="342900" indent="-342900">
              <a:spcAft>
                <a:spcPts val="500"/>
              </a:spcAft>
              <a:buFont typeface="Arial" panose="020B0604020202020204" pitchFamily="34" charset="0"/>
              <a:buChar char="•"/>
            </a:pPr>
            <a:r>
              <a:rPr lang="en-CA" sz="2200" dirty="0"/>
              <a:t>Qualifications only</a:t>
            </a:r>
          </a:p>
          <a:p>
            <a:pPr marL="342900" indent="-342900">
              <a:spcAft>
                <a:spcPts val="500"/>
              </a:spcAft>
              <a:buFont typeface="Arial" panose="020B0604020202020204" pitchFamily="34" charset="0"/>
              <a:buChar char="•"/>
            </a:pPr>
            <a:r>
              <a:rPr lang="en-CA" sz="2200" dirty="0"/>
              <a:t>Quality-based/highest technical proposal score</a:t>
            </a:r>
          </a:p>
          <a:p>
            <a:pPr marL="342900" indent="-342900">
              <a:spcAft>
                <a:spcPts val="500"/>
              </a:spcAft>
              <a:buFont typeface="Arial" panose="020B0604020202020204" pitchFamily="34" charset="0"/>
              <a:buChar char="•"/>
            </a:pPr>
            <a:r>
              <a:rPr lang="en-CA" sz="2200" dirty="0"/>
              <a:t>Quality and cost-based</a:t>
            </a:r>
          </a:p>
          <a:p>
            <a:pPr marL="342900" indent="-342900">
              <a:spcAft>
                <a:spcPts val="500"/>
              </a:spcAft>
              <a:buFont typeface="Arial" panose="020B0604020202020204" pitchFamily="34" charset="0"/>
              <a:buChar char="•"/>
            </a:pPr>
            <a:r>
              <a:rPr lang="en-CA" sz="2200" dirty="0"/>
              <a:t>Sole source</a:t>
            </a:r>
          </a:p>
          <a:p>
            <a:pPr marL="342900" indent="-342900">
              <a:spcAft>
                <a:spcPts val="500"/>
              </a:spcAft>
              <a:buFont typeface="Arial" panose="020B0604020202020204" pitchFamily="34" charset="0"/>
              <a:buChar char="•"/>
            </a:pPr>
            <a:r>
              <a:rPr lang="en-CA" sz="2200" dirty="0"/>
              <a:t>Fixed budget</a:t>
            </a:r>
          </a:p>
          <a:p>
            <a:pPr marL="342900" indent="-342900">
              <a:spcAft>
                <a:spcPts val="500"/>
              </a:spcAft>
              <a:buFont typeface="Arial" panose="020B0604020202020204" pitchFamily="34" charset="0"/>
              <a:buChar char="•"/>
            </a:pPr>
            <a:r>
              <a:rPr lang="en-CA" sz="2200" dirty="0"/>
              <a:t>Or a combination of these.</a:t>
            </a:r>
          </a:p>
        </p:txBody>
      </p:sp>
      <p:sp>
        <p:nvSpPr>
          <p:cNvPr id="3" name="Speech Bubble: Rectangle 2">
            <a:extLst>
              <a:ext uri="{FF2B5EF4-FFF2-40B4-BE49-F238E27FC236}">
                <a16:creationId xmlns:a16="http://schemas.microsoft.com/office/drawing/2014/main" id="{1D6BCAC6-2F7C-E6C3-E99A-0FFC4ABE0C2E}"/>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75753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B4B1E02-AAAC-44DD-933F-1FDD6398B81C}"/>
              </a:ext>
            </a:extLst>
          </p:cNvPr>
          <p:cNvSpPr/>
          <p:nvPr/>
        </p:nvSpPr>
        <p:spPr>
          <a:xfrm>
            <a:off x="1191313" y="1"/>
            <a:ext cx="8020032" cy="6968172"/>
          </a:xfrm>
          <a:custGeom>
            <a:avLst/>
            <a:gdLst>
              <a:gd name="connsiteX0" fmla="*/ 0 w 5958673"/>
              <a:gd name="connsiteY0" fmla="*/ 6440994 h 6440994"/>
              <a:gd name="connsiteX1" fmla="*/ 2542233 w 5958673"/>
              <a:gd name="connsiteY1" fmla="*/ 3898761 h 6440994"/>
              <a:gd name="connsiteX2" fmla="*/ 2532185 w 5958673"/>
              <a:gd name="connsiteY2" fmla="*/ 1527350 h 6440994"/>
              <a:gd name="connsiteX3" fmla="*/ 4059535 w 5958673"/>
              <a:gd name="connsiteY3" fmla="*/ 0 h 6440994"/>
              <a:gd name="connsiteX4" fmla="*/ 5958673 w 5958673"/>
              <a:gd name="connsiteY4" fmla="*/ 0 h 6440994"/>
              <a:gd name="connsiteX5" fmla="*/ 5958673 w 5958673"/>
              <a:gd name="connsiteY5" fmla="*/ 6350558 h 6440994"/>
              <a:gd name="connsiteX6" fmla="*/ 80387 w 5958673"/>
              <a:gd name="connsiteY6" fmla="*/ 6350558 h 64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8673" h="6440994">
                <a:moveTo>
                  <a:pt x="0" y="6440994"/>
                </a:moveTo>
                <a:lnTo>
                  <a:pt x="2542233" y="3898761"/>
                </a:lnTo>
                <a:cubicBezTo>
                  <a:pt x="2538884" y="3108291"/>
                  <a:pt x="2532185" y="1527350"/>
                  <a:pt x="2532185" y="1527350"/>
                </a:cubicBezTo>
                <a:lnTo>
                  <a:pt x="4059535" y="0"/>
                </a:lnTo>
                <a:lnTo>
                  <a:pt x="5958673" y="0"/>
                </a:lnTo>
                <a:lnTo>
                  <a:pt x="5958673" y="6350558"/>
                </a:lnTo>
                <a:lnTo>
                  <a:pt x="80387" y="6350558"/>
                </a:ln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tools &amp; techniques (cont’d)</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22</a:t>
            </a:fld>
            <a:endParaRPr lang="en-US" dirty="0"/>
          </a:p>
        </p:txBody>
      </p:sp>
      <p:sp>
        <p:nvSpPr>
          <p:cNvPr id="19" name="TextBox 18">
            <a:extLst>
              <a:ext uri="{FF2B5EF4-FFF2-40B4-BE49-F238E27FC236}">
                <a16:creationId xmlns:a16="http://schemas.microsoft.com/office/drawing/2014/main" id="{8FA3A8F4-0D4F-438D-924A-4067128C677C}"/>
              </a:ext>
            </a:extLst>
          </p:cNvPr>
          <p:cNvSpPr txBox="1"/>
          <p:nvPr/>
        </p:nvSpPr>
        <p:spPr>
          <a:xfrm>
            <a:off x="473508" y="1559775"/>
            <a:ext cx="4298963" cy="4265270"/>
          </a:xfrm>
          <a:prstGeom prst="rect">
            <a:avLst/>
          </a:prstGeom>
          <a:noFill/>
        </p:spPr>
        <p:txBody>
          <a:bodyPr wrap="square" rtlCol="0">
            <a:spAutoFit/>
          </a:bodyPr>
          <a:lstStyle/>
          <a:p>
            <a:pPr>
              <a:spcAft>
                <a:spcPts val="500"/>
              </a:spcAft>
            </a:pPr>
            <a:r>
              <a:rPr lang="en-CA" sz="2200" b="1" dirty="0"/>
              <a:t>Source selection analysis</a:t>
            </a:r>
          </a:p>
          <a:p>
            <a:pPr>
              <a:spcAft>
                <a:spcPts val="500"/>
              </a:spcAft>
            </a:pPr>
            <a:r>
              <a:rPr lang="en-CA" sz="2200" dirty="0"/>
              <a:t>What approach will be taken to acquire/select the service/product supplier?</a:t>
            </a:r>
          </a:p>
          <a:p>
            <a:pPr marL="457200" indent="-457200">
              <a:spcAft>
                <a:spcPts val="500"/>
              </a:spcAft>
              <a:buFont typeface="+mj-lt"/>
              <a:buAutoNum type="arabicPeriod"/>
            </a:pPr>
            <a:r>
              <a:rPr lang="en-CA" sz="2200" dirty="0"/>
              <a:t>Least cost</a:t>
            </a:r>
          </a:p>
          <a:p>
            <a:pPr marL="457200" indent="-457200">
              <a:spcAft>
                <a:spcPts val="500"/>
              </a:spcAft>
              <a:buFont typeface="+mj-lt"/>
              <a:buAutoNum type="arabicPeriod"/>
            </a:pPr>
            <a:r>
              <a:rPr lang="en-CA" sz="2200" dirty="0"/>
              <a:t>Qualifications only</a:t>
            </a:r>
          </a:p>
          <a:p>
            <a:pPr marL="457200" indent="-457200">
              <a:spcAft>
                <a:spcPts val="500"/>
              </a:spcAft>
              <a:buFont typeface="+mj-lt"/>
              <a:buAutoNum type="arabicPeriod"/>
            </a:pPr>
            <a:r>
              <a:rPr lang="en-CA" sz="2200" dirty="0"/>
              <a:t>Quality-based/highest technical proposal score</a:t>
            </a:r>
          </a:p>
          <a:p>
            <a:pPr marL="457200" indent="-457200">
              <a:spcAft>
                <a:spcPts val="500"/>
              </a:spcAft>
              <a:buFont typeface="+mj-lt"/>
              <a:buAutoNum type="arabicPeriod"/>
            </a:pPr>
            <a:r>
              <a:rPr lang="en-CA" sz="2200" dirty="0"/>
              <a:t>Quality and cost-based</a:t>
            </a:r>
          </a:p>
          <a:p>
            <a:pPr marL="457200" indent="-457200">
              <a:spcAft>
                <a:spcPts val="500"/>
              </a:spcAft>
              <a:buFont typeface="+mj-lt"/>
              <a:buAutoNum type="arabicPeriod"/>
            </a:pPr>
            <a:r>
              <a:rPr lang="en-CA" sz="2200" dirty="0"/>
              <a:t>Sole source</a:t>
            </a:r>
          </a:p>
          <a:p>
            <a:pPr marL="457200" indent="-457200">
              <a:spcAft>
                <a:spcPts val="500"/>
              </a:spcAft>
              <a:buFont typeface="+mj-lt"/>
              <a:buAutoNum type="arabicPeriod"/>
            </a:pPr>
            <a:r>
              <a:rPr lang="en-CA" sz="2200" dirty="0"/>
              <a:t>Fixed budget</a:t>
            </a:r>
          </a:p>
        </p:txBody>
      </p:sp>
      <p:sp>
        <p:nvSpPr>
          <p:cNvPr id="4" name="Rectangle: Rounded Corners 3">
            <a:extLst>
              <a:ext uri="{FF2B5EF4-FFF2-40B4-BE49-F238E27FC236}">
                <a16:creationId xmlns:a16="http://schemas.microsoft.com/office/drawing/2014/main" id="{13043427-2908-4FE6-A39F-2D8ECF398516}"/>
              </a:ext>
            </a:extLst>
          </p:cNvPr>
          <p:cNvSpPr/>
          <p:nvPr/>
        </p:nvSpPr>
        <p:spPr>
          <a:xfrm>
            <a:off x="4303971" y="1356783"/>
            <a:ext cx="2372610" cy="63448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Matching Game</a:t>
            </a:r>
          </a:p>
        </p:txBody>
      </p:sp>
      <p:grpSp>
        <p:nvGrpSpPr>
          <p:cNvPr id="24" name="Group 23">
            <a:extLst>
              <a:ext uri="{FF2B5EF4-FFF2-40B4-BE49-F238E27FC236}">
                <a16:creationId xmlns:a16="http://schemas.microsoft.com/office/drawing/2014/main" id="{D824D45F-0527-4CF2-9CCF-6D2968D2964A}"/>
              </a:ext>
            </a:extLst>
          </p:cNvPr>
          <p:cNvGrpSpPr/>
          <p:nvPr/>
        </p:nvGrpSpPr>
        <p:grpSpPr>
          <a:xfrm>
            <a:off x="5206596" y="4409017"/>
            <a:ext cx="1841500" cy="1475121"/>
            <a:chOff x="7189801" y="2060649"/>
            <a:chExt cx="1841500" cy="1475121"/>
          </a:xfrm>
        </p:grpSpPr>
        <p:pic>
          <p:nvPicPr>
            <p:cNvPr id="3074" name="Picture 2">
              <a:extLst>
                <a:ext uri="{FF2B5EF4-FFF2-40B4-BE49-F238E27FC236}">
                  <a16:creationId xmlns:a16="http://schemas.microsoft.com/office/drawing/2014/main" id="{B72352AE-3216-4FB1-91C9-1A69F0E360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35" b="16654"/>
            <a:stretch/>
          </p:blipFill>
          <p:spPr bwMode="auto">
            <a:xfrm>
              <a:off x="7306905" y="2060649"/>
              <a:ext cx="1557801" cy="1092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C51529-B204-42B4-8EEA-747DFD32903D}"/>
                </a:ext>
              </a:extLst>
            </p:cNvPr>
            <p:cNvSpPr txBox="1"/>
            <p:nvPr/>
          </p:nvSpPr>
          <p:spPr>
            <a:xfrm>
              <a:off x="7189801" y="3166438"/>
              <a:ext cx="1841500" cy="369332"/>
            </a:xfrm>
            <a:prstGeom prst="rect">
              <a:avLst/>
            </a:prstGeom>
            <a:noFill/>
          </p:spPr>
          <p:txBody>
            <a:bodyPr wrap="square" rtlCol="0">
              <a:spAutoFit/>
            </a:bodyPr>
            <a:lstStyle/>
            <a:p>
              <a:r>
                <a:rPr lang="en-CA" dirty="0"/>
                <a:t>E. Office supplies</a:t>
              </a:r>
            </a:p>
          </p:txBody>
        </p:sp>
      </p:grpSp>
      <p:grpSp>
        <p:nvGrpSpPr>
          <p:cNvPr id="6" name="Group 5">
            <a:extLst>
              <a:ext uri="{FF2B5EF4-FFF2-40B4-BE49-F238E27FC236}">
                <a16:creationId xmlns:a16="http://schemas.microsoft.com/office/drawing/2014/main" id="{32C0AA4A-3447-4420-BA28-4D03732493C9}"/>
              </a:ext>
            </a:extLst>
          </p:cNvPr>
          <p:cNvGrpSpPr/>
          <p:nvPr/>
        </p:nvGrpSpPr>
        <p:grpSpPr>
          <a:xfrm>
            <a:off x="3400607" y="4995897"/>
            <a:ext cx="1676678" cy="1745365"/>
            <a:chOff x="3433642" y="4647859"/>
            <a:chExt cx="1676678" cy="1745365"/>
          </a:xfrm>
        </p:grpSpPr>
        <p:pic>
          <p:nvPicPr>
            <p:cNvPr id="3076" name="Picture 4" descr="How to Paint a Room Like a Pro - Today&amp;#39;s Homeowner">
              <a:extLst>
                <a:ext uri="{FF2B5EF4-FFF2-40B4-BE49-F238E27FC236}">
                  <a16:creationId xmlns:a16="http://schemas.microsoft.com/office/drawing/2014/main" id="{9C823CAA-73D9-40C2-99F2-CD9831E798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84"/>
            <a:stretch/>
          </p:blipFill>
          <p:spPr bwMode="auto">
            <a:xfrm>
              <a:off x="3433642" y="4647859"/>
              <a:ext cx="1676678" cy="1092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861A852-80BD-40F6-BAEA-311424C2E132}"/>
                </a:ext>
              </a:extLst>
            </p:cNvPr>
            <p:cNvSpPr txBox="1"/>
            <p:nvPr/>
          </p:nvSpPr>
          <p:spPr>
            <a:xfrm>
              <a:off x="3495202" y="5746893"/>
              <a:ext cx="1480429" cy="646331"/>
            </a:xfrm>
            <a:prstGeom prst="rect">
              <a:avLst/>
            </a:prstGeom>
            <a:noFill/>
          </p:spPr>
          <p:txBody>
            <a:bodyPr wrap="square" rtlCol="0">
              <a:spAutoFit/>
            </a:bodyPr>
            <a:lstStyle/>
            <a:p>
              <a:pPr algn="ctr"/>
              <a:r>
                <a:rPr lang="en-CA" dirty="0"/>
                <a:t>D. Paint two bedrooms</a:t>
              </a:r>
            </a:p>
          </p:txBody>
        </p:sp>
      </p:grpSp>
      <p:grpSp>
        <p:nvGrpSpPr>
          <p:cNvPr id="14" name="Group 13">
            <a:extLst>
              <a:ext uri="{FF2B5EF4-FFF2-40B4-BE49-F238E27FC236}">
                <a16:creationId xmlns:a16="http://schemas.microsoft.com/office/drawing/2014/main" id="{CEF41CAC-E9E6-4C2D-AFDA-CC269EE1C133}"/>
              </a:ext>
            </a:extLst>
          </p:cNvPr>
          <p:cNvGrpSpPr/>
          <p:nvPr/>
        </p:nvGrpSpPr>
        <p:grpSpPr>
          <a:xfrm>
            <a:off x="6670725" y="4596815"/>
            <a:ext cx="2540620" cy="2081965"/>
            <a:chOff x="6667132" y="3822253"/>
            <a:chExt cx="2540620" cy="2081965"/>
          </a:xfrm>
        </p:grpSpPr>
        <p:sp>
          <p:nvSpPr>
            <p:cNvPr id="18" name="TextBox 17">
              <a:extLst>
                <a:ext uri="{FF2B5EF4-FFF2-40B4-BE49-F238E27FC236}">
                  <a16:creationId xmlns:a16="http://schemas.microsoft.com/office/drawing/2014/main" id="{4EEA5357-96D4-48DE-9AE9-31167DC79339}"/>
                </a:ext>
              </a:extLst>
            </p:cNvPr>
            <p:cNvSpPr txBox="1"/>
            <p:nvPr/>
          </p:nvSpPr>
          <p:spPr>
            <a:xfrm>
              <a:off x="6667132" y="4980888"/>
              <a:ext cx="2540620" cy="923330"/>
            </a:xfrm>
            <a:prstGeom prst="rect">
              <a:avLst/>
            </a:prstGeom>
            <a:noFill/>
          </p:spPr>
          <p:txBody>
            <a:bodyPr wrap="square" rtlCol="0">
              <a:spAutoFit/>
            </a:bodyPr>
            <a:lstStyle/>
            <a:p>
              <a:pPr algn="ctr"/>
              <a:r>
                <a:rPr lang="en-CA" dirty="0"/>
                <a:t>F. Design wastewater treatment plant for City of London</a:t>
              </a:r>
            </a:p>
          </p:txBody>
        </p:sp>
        <p:pic>
          <p:nvPicPr>
            <p:cNvPr id="3078" name="Picture 6" descr="Greenway Water Pollution Control Plant Expansion | North America  Construction – NAC Constructors">
              <a:extLst>
                <a:ext uri="{FF2B5EF4-FFF2-40B4-BE49-F238E27FC236}">
                  <a16:creationId xmlns:a16="http://schemas.microsoft.com/office/drawing/2014/main" id="{CFC20CEF-61F0-43A4-8249-26DC9D9F2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0884" y="3822253"/>
              <a:ext cx="1676678" cy="1115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EA25232-7775-497F-9B49-B6FBB0308E9B}"/>
              </a:ext>
            </a:extLst>
          </p:cNvPr>
          <p:cNvGrpSpPr/>
          <p:nvPr/>
        </p:nvGrpSpPr>
        <p:grpSpPr>
          <a:xfrm>
            <a:off x="4737028" y="2220435"/>
            <a:ext cx="2243025" cy="2188582"/>
            <a:chOff x="9907188" y="2180086"/>
            <a:chExt cx="2243025" cy="2188582"/>
          </a:xfrm>
        </p:grpSpPr>
        <p:sp>
          <p:nvSpPr>
            <p:cNvPr id="21" name="TextBox 20">
              <a:extLst>
                <a:ext uri="{FF2B5EF4-FFF2-40B4-BE49-F238E27FC236}">
                  <a16:creationId xmlns:a16="http://schemas.microsoft.com/office/drawing/2014/main" id="{366A0CE2-FE01-4D59-B06B-77BA5893E0E8}"/>
                </a:ext>
              </a:extLst>
            </p:cNvPr>
            <p:cNvSpPr txBox="1"/>
            <p:nvPr/>
          </p:nvSpPr>
          <p:spPr>
            <a:xfrm>
              <a:off x="9907188" y="3445338"/>
              <a:ext cx="2243025" cy="923330"/>
            </a:xfrm>
            <a:prstGeom prst="rect">
              <a:avLst/>
            </a:prstGeom>
            <a:noFill/>
          </p:spPr>
          <p:txBody>
            <a:bodyPr wrap="square" rtlCol="0">
              <a:spAutoFit/>
            </a:bodyPr>
            <a:lstStyle/>
            <a:p>
              <a:pPr algn="ctr"/>
              <a:r>
                <a:rPr lang="en-CA" dirty="0"/>
                <a:t>B. Vaccine for new variation of pandemic virus</a:t>
              </a:r>
            </a:p>
          </p:txBody>
        </p:sp>
        <p:pic>
          <p:nvPicPr>
            <p:cNvPr id="3080" name="Picture 8" descr="COVID-19 Vaccines – Haliburton, Kawartha, Pine Ridge District Health Unit">
              <a:extLst>
                <a:ext uri="{FF2B5EF4-FFF2-40B4-BE49-F238E27FC236}">
                  <a16:creationId xmlns:a16="http://schemas.microsoft.com/office/drawing/2014/main" id="{32EF0DAF-96F5-4BF9-A4F6-3BABD84F5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2168" y="2180086"/>
              <a:ext cx="1884166" cy="124891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7A8CF0C6-9BD8-4D0C-9B3B-E25A53C48A48}"/>
              </a:ext>
            </a:extLst>
          </p:cNvPr>
          <p:cNvSpPr txBox="1"/>
          <p:nvPr/>
        </p:nvSpPr>
        <p:spPr>
          <a:xfrm>
            <a:off x="48107" y="3036000"/>
            <a:ext cx="524964" cy="3188052"/>
          </a:xfrm>
          <a:prstGeom prst="rect">
            <a:avLst/>
          </a:prstGeom>
          <a:noFill/>
        </p:spPr>
        <p:txBody>
          <a:bodyPr wrap="square" rtlCol="0">
            <a:spAutoFit/>
          </a:bodyPr>
          <a:lstStyle/>
          <a:p>
            <a:pPr>
              <a:spcAft>
                <a:spcPts val="400"/>
              </a:spcAft>
            </a:pPr>
            <a:r>
              <a:rPr lang="en-CA" sz="2200" dirty="0">
                <a:solidFill>
                  <a:srgbClr val="C00000"/>
                </a:solidFill>
              </a:rPr>
              <a:t>E.</a:t>
            </a:r>
          </a:p>
          <a:p>
            <a:pPr>
              <a:spcAft>
                <a:spcPts val="400"/>
              </a:spcAft>
            </a:pPr>
            <a:r>
              <a:rPr lang="en-CA" sz="2200" dirty="0">
                <a:solidFill>
                  <a:srgbClr val="C00000"/>
                </a:solidFill>
              </a:rPr>
              <a:t>D.</a:t>
            </a:r>
          </a:p>
          <a:p>
            <a:pPr>
              <a:spcAft>
                <a:spcPts val="400"/>
              </a:spcAft>
            </a:pPr>
            <a:r>
              <a:rPr lang="en-CA" sz="2200" dirty="0">
                <a:solidFill>
                  <a:srgbClr val="C00000"/>
                </a:solidFill>
              </a:rPr>
              <a:t>F.</a:t>
            </a:r>
          </a:p>
          <a:p>
            <a:pPr>
              <a:spcAft>
                <a:spcPts val="400"/>
              </a:spcAft>
            </a:pPr>
            <a:endParaRPr lang="en-CA" sz="2200" dirty="0">
              <a:solidFill>
                <a:srgbClr val="C00000"/>
              </a:solidFill>
            </a:endParaRPr>
          </a:p>
          <a:p>
            <a:pPr>
              <a:spcAft>
                <a:spcPts val="400"/>
              </a:spcAft>
            </a:pPr>
            <a:r>
              <a:rPr lang="en-CA" sz="2200" dirty="0">
                <a:solidFill>
                  <a:srgbClr val="C00000"/>
                </a:solidFill>
              </a:rPr>
              <a:t>B.</a:t>
            </a:r>
          </a:p>
          <a:p>
            <a:pPr>
              <a:spcAft>
                <a:spcPts val="400"/>
              </a:spcAft>
            </a:pPr>
            <a:r>
              <a:rPr lang="en-CA" sz="2200" dirty="0">
                <a:solidFill>
                  <a:srgbClr val="C00000"/>
                </a:solidFill>
              </a:rPr>
              <a:t>A.</a:t>
            </a:r>
          </a:p>
          <a:p>
            <a:pPr>
              <a:spcAft>
                <a:spcPts val="400"/>
              </a:spcAft>
            </a:pPr>
            <a:r>
              <a:rPr lang="en-CA" sz="2200" dirty="0">
                <a:solidFill>
                  <a:srgbClr val="C00000"/>
                </a:solidFill>
              </a:rPr>
              <a:t>C.</a:t>
            </a:r>
          </a:p>
          <a:p>
            <a:endParaRPr lang="en-CA" dirty="0"/>
          </a:p>
        </p:txBody>
      </p:sp>
      <p:sp>
        <p:nvSpPr>
          <p:cNvPr id="25" name="Rectangle 24">
            <a:extLst>
              <a:ext uri="{FF2B5EF4-FFF2-40B4-BE49-F238E27FC236}">
                <a16:creationId xmlns:a16="http://schemas.microsoft.com/office/drawing/2014/main" id="{39C6B522-E7D9-4AC4-9035-E07367794265}"/>
              </a:ext>
            </a:extLst>
          </p:cNvPr>
          <p:cNvSpPr/>
          <p:nvPr/>
        </p:nvSpPr>
        <p:spPr>
          <a:xfrm>
            <a:off x="63318" y="2930132"/>
            <a:ext cx="444310" cy="2825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 name="Group 4">
            <a:extLst>
              <a:ext uri="{FF2B5EF4-FFF2-40B4-BE49-F238E27FC236}">
                <a16:creationId xmlns:a16="http://schemas.microsoft.com/office/drawing/2014/main" id="{85BCCDF0-1877-42AE-8C25-1D15148BA6CC}"/>
              </a:ext>
            </a:extLst>
          </p:cNvPr>
          <p:cNvGrpSpPr/>
          <p:nvPr/>
        </p:nvGrpSpPr>
        <p:grpSpPr>
          <a:xfrm>
            <a:off x="7038951" y="1171320"/>
            <a:ext cx="2105049" cy="1206388"/>
            <a:chOff x="7123013" y="860043"/>
            <a:chExt cx="2105049" cy="1206388"/>
          </a:xfrm>
        </p:grpSpPr>
        <p:sp>
          <p:nvSpPr>
            <p:cNvPr id="23" name="TextBox 22">
              <a:extLst>
                <a:ext uri="{FF2B5EF4-FFF2-40B4-BE49-F238E27FC236}">
                  <a16:creationId xmlns:a16="http://schemas.microsoft.com/office/drawing/2014/main" id="{0139AF6F-3B4A-4842-B7A4-5C13D305EEB4}"/>
                </a:ext>
              </a:extLst>
            </p:cNvPr>
            <p:cNvSpPr txBox="1"/>
            <p:nvPr/>
          </p:nvSpPr>
          <p:spPr>
            <a:xfrm>
              <a:off x="8738684" y="1697099"/>
              <a:ext cx="489378" cy="369332"/>
            </a:xfrm>
            <a:prstGeom prst="rect">
              <a:avLst/>
            </a:prstGeom>
            <a:noFill/>
          </p:spPr>
          <p:txBody>
            <a:bodyPr wrap="square" rtlCol="0">
              <a:spAutoFit/>
            </a:bodyPr>
            <a:lstStyle/>
            <a:p>
              <a:r>
                <a:rPr lang="en-CA" dirty="0"/>
                <a:t>A. </a:t>
              </a:r>
            </a:p>
          </p:txBody>
        </p:sp>
        <p:pic>
          <p:nvPicPr>
            <p:cNvPr id="3082" name="Picture 10" descr="There is an exception to every rule. - IdleHearts">
              <a:extLst>
                <a:ext uri="{FF2B5EF4-FFF2-40B4-BE49-F238E27FC236}">
                  <a16:creationId xmlns:a16="http://schemas.microsoft.com/office/drawing/2014/main" id="{9E91C4DD-52DD-4E2C-B25C-B297B127D8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017" t="9460" r="7017" b="29032"/>
            <a:stretch/>
          </p:blipFill>
          <p:spPr bwMode="auto">
            <a:xfrm>
              <a:off x="7123013" y="860043"/>
              <a:ext cx="1631541" cy="11673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DD33F63-A7EE-43E0-BC35-72B820738D28}"/>
              </a:ext>
            </a:extLst>
          </p:cNvPr>
          <p:cNvGrpSpPr/>
          <p:nvPr/>
        </p:nvGrpSpPr>
        <p:grpSpPr>
          <a:xfrm>
            <a:off x="6595539" y="2624279"/>
            <a:ext cx="2518364" cy="1679934"/>
            <a:chOff x="6625636" y="2570445"/>
            <a:chExt cx="2518364" cy="1679934"/>
          </a:xfrm>
        </p:grpSpPr>
        <p:sp>
          <p:nvSpPr>
            <p:cNvPr id="22" name="TextBox 21">
              <a:extLst>
                <a:ext uri="{FF2B5EF4-FFF2-40B4-BE49-F238E27FC236}">
                  <a16:creationId xmlns:a16="http://schemas.microsoft.com/office/drawing/2014/main" id="{BD69313E-C8CB-4821-B07E-44FC26198284}"/>
                </a:ext>
              </a:extLst>
            </p:cNvPr>
            <p:cNvSpPr txBox="1"/>
            <p:nvPr/>
          </p:nvSpPr>
          <p:spPr>
            <a:xfrm>
              <a:off x="6625636" y="3881047"/>
              <a:ext cx="2518364" cy="369332"/>
            </a:xfrm>
            <a:prstGeom prst="rect">
              <a:avLst/>
            </a:prstGeom>
            <a:noFill/>
          </p:spPr>
          <p:txBody>
            <a:bodyPr wrap="square" rtlCol="0">
              <a:spAutoFit/>
            </a:bodyPr>
            <a:lstStyle/>
            <a:p>
              <a:pPr algn="ctr"/>
              <a:r>
                <a:rPr lang="en-CA" dirty="0"/>
                <a:t>C. Hot tub</a:t>
              </a:r>
            </a:p>
          </p:txBody>
        </p:sp>
        <p:pic>
          <p:nvPicPr>
            <p:cNvPr id="3084" name="Picture 12" descr="CosySpa Inflatable Hot Tub Spa [Upgraded Model] | Net World Sports">
              <a:extLst>
                <a:ext uri="{FF2B5EF4-FFF2-40B4-BE49-F238E27FC236}">
                  <a16:creationId xmlns:a16="http://schemas.microsoft.com/office/drawing/2014/main" id="{F1C95D56-CA0D-46B9-9991-1D1A7A159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8063" y="2570445"/>
              <a:ext cx="1281440" cy="128144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Freeform: Shape 10">
            <a:extLst>
              <a:ext uri="{FF2B5EF4-FFF2-40B4-BE49-F238E27FC236}">
                <a16:creationId xmlns:a16="http://schemas.microsoft.com/office/drawing/2014/main" id="{360CECC9-1524-46E0-B3F1-C5AA191AB8AA}"/>
              </a:ext>
            </a:extLst>
          </p:cNvPr>
          <p:cNvSpPr/>
          <p:nvPr/>
        </p:nvSpPr>
        <p:spPr>
          <a:xfrm>
            <a:off x="2562330" y="703385"/>
            <a:ext cx="7176075" cy="6551525"/>
          </a:xfrm>
          <a:custGeom>
            <a:avLst/>
            <a:gdLst>
              <a:gd name="connsiteX0" fmla="*/ 0 w 7176075"/>
              <a:gd name="connsiteY0" fmla="*/ 6240026 h 6551525"/>
              <a:gd name="connsiteX1" fmla="*/ 0 w 7176075"/>
              <a:gd name="connsiteY1" fmla="*/ 6240026 h 6551525"/>
              <a:gd name="connsiteX2" fmla="*/ 552659 w 7176075"/>
              <a:gd name="connsiteY2" fmla="*/ 5225142 h 6551525"/>
              <a:gd name="connsiteX3" fmla="*/ 1135463 w 7176075"/>
              <a:gd name="connsiteY3" fmla="*/ 3949002 h 6551525"/>
              <a:gd name="connsiteX4" fmla="*/ 1607736 w 7176075"/>
              <a:gd name="connsiteY4" fmla="*/ 3155182 h 6551525"/>
              <a:gd name="connsiteX5" fmla="*/ 1989573 w 7176075"/>
              <a:gd name="connsiteY5" fmla="*/ 2733151 h 6551525"/>
              <a:gd name="connsiteX6" fmla="*/ 2471894 w 7176075"/>
              <a:gd name="connsiteY6" fmla="*/ 2361362 h 6551525"/>
              <a:gd name="connsiteX7" fmla="*/ 3135085 w 7176075"/>
              <a:gd name="connsiteY7" fmla="*/ 1758461 h 6551525"/>
              <a:gd name="connsiteX8" fmla="*/ 3577213 w 7176075"/>
              <a:gd name="connsiteY8" fmla="*/ 1386672 h 6551525"/>
              <a:gd name="connsiteX9" fmla="*/ 3768132 w 7176075"/>
              <a:gd name="connsiteY9" fmla="*/ 1245995 h 6551525"/>
              <a:gd name="connsiteX10" fmla="*/ 3969099 w 7176075"/>
              <a:gd name="connsiteY10" fmla="*/ 1095270 h 6551525"/>
              <a:gd name="connsiteX11" fmla="*/ 4270549 w 7176075"/>
              <a:gd name="connsiteY11" fmla="*/ 753626 h 6551525"/>
              <a:gd name="connsiteX12" fmla="*/ 4350936 w 7176075"/>
              <a:gd name="connsiteY12" fmla="*/ 442127 h 6551525"/>
              <a:gd name="connsiteX13" fmla="*/ 4371033 w 7176075"/>
              <a:gd name="connsiteY13" fmla="*/ 411982 h 6551525"/>
              <a:gd name="connsiteX14" fmla="*/ 4662435 w 7176075"/>
              <a:gd name="connsiteY14" fmla="*/ 391885 h 6551525"/>
              <a:gd name="connsiteX15" fmla="*/ 4933740 w 7176075"/>
              <a:gd name="connsiteY15" fmla="*/ 311499 h 6551525"/>
              <a:gd name="connsiteX16" fmla="*/ 5054321 w 7176075"/>
              <a:gd name="connsiteY16" fmla="*/ 241160 h 6551525"/>
              <a:gd name="connsiteX17" fmla="*/ 5094514 w 7176075"/>
              <a:gd name="connsiteY17" fmla="*/ 190918 h 6551525"/>
              <a:gd name="connsiteX18" fmla="*/ 5194997 w 7176075"/>
              <a:gd name="connsiteY18" fmla="*/ 130628 h 6551525"/>
              <a:gd name="connsiteX19" fmla="*/ 5677318 w 7176075"/>
              <a:gd name="connsiteY19" fmla="*/ 0 h 6551525"/>
              <a:gd name="connsiteX20" fmla="*/ 5908430 w 7176075"/>
              <a:gd name="connsiteY20" fmla="*/ 50241 h 6551525"/>
              <a:gd name="connsiteX21" fmla="*/ 5988817 w 7176075"/>
              <a:gd name="connsiteY21" fmla="*/ 60290 h 6551525"/>
              <a:gd name="connsiteX22" fmla="*/ 6149591 w 7176075"/>
              <a:gd name="connsiteY22" fmla="*/ 180870 h 6551525"/>
              <a:gd name="connsiteX23" fmla="*/ 6491235 w 7176075"/>
              <a:gd name="connsiteY23" fmla="*/ 301450 h 6551525"/>
              <a:gd name="connsiteX24" fmla="*/ 6551525 w 7176075"/>
              <a:gd name="connsiteY24" fmla="*/ 311499 h 6551525"/>
              <a:gd name="connsiteX25" fmla="*/ 6722347 w 7176075"/>
              <a:gd name="connsiteY25" fmla="*/ 1919235 h 6551525"/>
              <a:gd name="connsiteX26" fmla="*/ 7104184 w 7176075"/>
              <a:gd name="connsiteY26" fmla="*/ 3255666 h 6551525"/>
              <a:gd name="connsiteX27" fmla="*/ 7164474 w 7176075"/>
              <a:gd name="connsiteY27" fmla="*/ 3898760 h 6551525"/>
              <a:gd name="connsiteX28" fmla="*/ 7144378 w 7176075"/>
              <a:gd name="connsiteY28" fmla="*/ 5315578 h 6551525"/>
              <a:gd name="connsiteX29" fmla="*/ 7053943 w 7176075"/>
              <a:gd name="connsiteY29" fmla="*/ 5797899 h 6551525"/>
              <a:gd name="connsiteX30" fmla="*/ 6852975 w 7176075"/>
              <a:gd name="connsiteY30" fmla="*/ 6320413 h 6551525"/>
              <a:gd name="connsiteX31" fmla="*/ 6742444 w 7176075"/>
              <a:gd name="connsiteY31" fmla="*/ 6420896 h 6551525"/>
              <a:gd name="connsiteX32" fmla="*/ 5416061 w 7176075"/>
              <a:gd name="connsiteY32" fmla="*/ 6370655 h 6551525"/>
              <a:gd name="connsiteX33" fmla="*/ 4913644 w 7176075"/>
              <a:gd name="connsiteY33" fmla="*/ 6350558 h 6551525"/>
              <a:gd name="connsiteX34" fmla="*/ 4310743 w 7176075"/>
              <a:gd name="connsiteY34" fmla="*/ 6420896 h 6551525"/>
              <a:gd name="connsiteX35" fmla="*/ 3607358 w 7176075"/>
              <a:gd name="connsiteY35" fmla="*/ 6511331 h 6551525"/>
              <a:gd name="connsiteX36" fmla="*/ 3104940 w 7176075"/>
              <a:gd name="connsiteY36" fmla="*/ 6551525 h 6551525"/>
              <a:gd name="connsiteX37" fmla="*/ 2743200 w 7176075"/>
              <a:gd name="connsiteY37" fmla="*/ 6541477 h 6551525"/>
              <a:gd name="connsiteX38" fmla="*/ 2100105 w 7176075"/>
              <a:gd name="connsiteY38" fmla="*/ 6360606 h 6551525"/>
              <a:gd name="connsiteX39" fmla="*/ 1597688 w 7176075"/>
              <a:gd name="connsiteY39" fmla="*/ 6300316 h 6551525"/>
              <a:gd name="connsiteX40" fmla="*/ 1416817 w 7176075"/>
              <a:gd name="connsiteY40" fmla="*/ 6320413 h 6551525"/>
              <a:gd name="connsiteX41" fmla="*/ 1225899 w 7176075"/>
              <a:gd name="connsiteY41" fmla="*/ 6350558 h 6551525"/>
              <a:gd name="connsiteX42" fmla="*/ 1024932 w 7176075"/>
              <a:gd name="connsiteY42" fmla="*/ 6340510 h 6551525"/>
              <a:gd name="connsiteX43" fmla="*/ 803868 w 7176075"/>
              <a:gd name="connsiteY43" fmla="*/ 6240026 h 6551525"/>
              <a:gd name="connsiteX44" fmla="*/ 311499 w 7176075"/>
              <a:gd name="connsiteY44" fmla="*/ 5747657 h 6551525"/>
              <a:gd name="connsiteX45" fmla="*/ 291402 w 7176075"/>
              <a:gd name="connsiteY45" fmla="*/ 5647173 h 6551525"/>
              <a:gd name="connsiteX46" fmla="*/ 281354 w 7176075"/>
              <a:gd name="connsiteY46" fmla="*/ 5516545 h 655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176075" h="6551525">
                <a:moveTo>
                  <a:pt x="0" y="6240026"/>
                </a:moveTo>
                <a:lnTo>
                  <a:pt x="0" y="6240026"/>
                </a:lnTo>
                <a:cubicBezTo>
                  <a:pt x="233489" y="5843094"/>
                  <a:pt x="323469" y="5703238"/>
                  <a:pt x="552659" y="5225142"/>
                </a:cubicBezTo>
                <a:cubicBezTo>
                  <a:pt x="754810" y="4803451"/>
                  <a:pt x="910098" y="4358756"/>
                  <a:pt x="1135463" y="3949002"/>
                </a:cubicBezTo>
                <a:cubicBezTo>
                  <a:pt x="1309985" y="3631689"/>
                  <a:pt x="1397119" y="3451961"/>
                  <a:pt x="1607736" y="3155182"/>
                </a:cubicBezTo>
                <a:cubicBezTo>
                  <a:pt x="1686815" y="3043752"/>
                  <a:pt x="1880357" y="2824436"/>
                  <a:pt x="1989573" y="2733151"/>
                </a:cubicBezTo>
                <a:cubicBezTo>
                  <a:pt x="2145327" y="2602969"/>
                  <a:pt x="2322733" y="2499049"/>
                  <a:pt x="2471894" y="2361362"/>
                </a:cubicBezTo>
                <a:cubicBezTo>
                  <a:pt x="2804769" y="2054094"/>
                  <a:pt x="2831590" y="2024794"/>
                  <a:pt x="3135085" y="1758461"/>
                </a:cubicBezTo>
                <a:cubicBezTo>
                  <a:pt x="3268468" y="1641410"/>
                  <a:pt x="3436993" y="1496112"/>
                  <a:pt x="3577213" y="1386672"/>
                </a:cubicBezTo>
                <a:cubicBezTo>
                  <a:pt x="3639529" y="1338035"/>
                  <a:pt x="3704697" y="1293164"/>
                  <a:pt x="3768132" y="1245995"/>
                </a:cubicBezTo>
                <a:cubicBezTo>
                  <a:pt x="3835327" y="1196029"/>
                  <a:pt x="3911161" y="1155727"/>
                  <a:pt x="3969099" y="1095270"/>
                </a:cubicBezTo>
                <a:cubicBezTo>
                  <a:pt x="4088891" y="970269"/>
                  <a:pt x="4187627" y="891830"/>
                  <a:pt x="4270549" y="753626"/>
                </a:cubicBezTo>
                <a:cubicBezTo>
                  <a:pt x="4369500" y="588706"/>
                  <a:pt x="4060342" y="878011"/>
                  <a:pt x="4350936" y="442127"/>
                </a:cubicBezTo>
                <a:cubicBezTo>
                  <a:pt x="4357635" y="432079"/>
                  <a:pt x="4359110" y="413905"/>
                  <a:pt x="4371033" y="411982"/>
                </a:cubicBezTo>
                <a:cubicBezTo>
                  <a:pt x="4467155" y="396478"/>
                  <a:pt x="4565301" y="398584"/>
                  <a:pt x="4662435" y="391885"/>
                </a:cubicBezTo>
                <a:cubicBezTo>
                  <a:pt x="4752870" y="365090"/>
                  <a:pt x="4845706" y="345358"/>
                  <a:pt x="4933740" y="311499"/>
                </a:cubicBezTo>
                <a:cubicBezTo>
                  <a:pt x="4977171" y="294795"/>
                  <a:pt x="5017095" y="269079"/>
                  <a:pt x="5054321" y="241160"/>
                </a:cubicBezTo>
                <a:cubicBezTo>
                  <a:pt x="5071479" y="228292"/>
                  <a:pt x="5079349" y="206083"/>
                  <a:pt x="5094514" y="190918"/>
                </a:cubicBezTo>
                <a:cubicBezTo>
                  <a:pt x="5117808" y="167623"/>
                  <a:pt x="5166516" y="140985"/>
                  <a:pt x="5194997" y="130628"/>
                </a:cubicBezTo>
                <a:cubicBezTo>
                  <a:pt x="5474865" y="28858"/>
                  <a:pt x="5417251" y="49536"/>
                  <a:pt x="5677318" y="0"/>
                </a:cubicBezTo>
                <a:cubicBezTo>
                  <a:pt x="5754355" y="16747"/>
                  <a:pt x="5831030" y="35260"/>
                  <a:pt x="5908430" y="50241"/>
                </a:cubicBezTo>
                <a:cubicBezTo>
                  <a:pt x="5934942" y="55372"/>
                  <a:pt x="5963386" y="51207"/>
                  <a:pt x="5988817" y="60290"/>
                </a:cubicBezTo>
                <a:cubicBezTo>
                  <a:pt x="6018003" y="70714"/>
                  <a:pt x="6148868" y="180518"/>
                  <a:pt x="6149591" y="180870"/>
                </a:cubicBezTo>
                <a:cubicBezTo>
                  <a:pt x="6293322" y="250893"/>
                  <a:pt x="6366026" y="278684"/>
                  <a:pt x="6491235" y="301450"/>
                </a:cubicBezTo>
                <a:cubicBezTo>
                  <a:pt x="6511280" y="305095"/>
                  <a:pt x="6531428" y="308149"/>
                  <a:pt x="6551525" y="311499"/>
                </a:cubicBezTo>
                <a:cubicBezTo>
                  <a:pt x="6571351" y="886438"/>
                  <a:pt x="6564963" y="1329047"/>
                  <a:pt x="6722347" y="1919235"/>
                </a:cubicBezTo>
                <a:cubicBezTo>
                  <a:pt x="6975725" y="2869402"/>
                  <a:pt x="6846254" y="2424557"/>
                  <a:pt x="7104184" y="3255666"/>
                </a:cubicBezTo>
                <a:cubicBezTo>
                  <a:pt x="7124281" y="3470031"/>
                  <a:pt x="7153947" y="3683713"/>
                  <a:pt x="7164474" y="3898760"/>
                </a:cubicBezTo>
                <a:cubicBezTo>
                  <a:pt x="7181014" y="4236648"/>
                  <a:pt x="7184280" y="4949805"/>
                  <a:pt x="7144378" y="5315578"/>
                </a:cubicBezTo>
                <a:cubicBezTo>
                  <a:pt x="7126639" y="5478189"/>
                  <a:pt x="7089850" y="5638313"/>
                  <a:pt x="7053943" y="5797899"/>
                </a:cubicBezTo>
                <a:cubicBezTo>
                  <a:pt x="7010153" y="5992521"/>
                  <a:pt x="6970921" y="6159577"/>
                  <a:pt x="6852975" y="6320413"/>
                </a:cubicBezTo>
                <a:cubicBezTo>
                  <a:pt x="6823529" y="6360566"/>
                  <a:pt x="6779288" y="6387402"/>
                  <a:pt x="6742444" y="6420896"/>
                </a:cubicBezTo>
                <a:lnTo>
                  <a:pt x="5416061" y="6370655"/>
                </a:lnTo>
                <a:lnTo>
                  <a:pt x="4913644" y="6350558"/>
                </a:lnTo>
                <a:lnTo>
                  <a:pt x="4310743" y="6420896"/>
                </a:lnTo>
                <a:cubicBezTo>
                  <a:pt x="4076122" y="6449772"/>
                  <a:pt x="3842375" y="6485871"/>
                  <a:pt x="3607358" y="6511331"/>
                </a:cubicBezTo>
                <a:cubicBezTo>
                  <a:pt x="3440328" y="6529426"/>
                  <a:pt x="3272413" y="6538127"/>
                  <a:pt x="3104940" y="6551525"/>
                </a:cubicBezTo>
                <a:lnTo>
                  <a:pt x="2743200" y="6541477"/>
                </a:lnTo>
                <a:cubicBezTo>
                  <a:pt x="2587881" y="6520613"/>
                  <a:pt x="2245670" y="6396997"/>
                  <a:pt x="2100105" y="6360606"/>
                </a:cubicBezTo>
                <a:cubicBezTo>
                  <a:pt x="1861920" y="6301059"/>
                  <a:pt x="1829350" y="6310388"/>
                  <a:pt x="1597688" y="6300316"/>
                </a:cubicBezTo>
                <a:cubicBezTo>
                  <a:pt x="1537398" y="6307015"/>
                  <a:pt x="1476932" y="6312289"/>
                  <a:pt x="1416817" y="6320413"/>
                </a:cubicBezTo>
                <a:cubicBezTo>
                  <a:pt x="1352970" y="6329041"/>
                  <a:pt x="1290242" y="6347258"/>
                  <a:pt x="1225899" y="6350558"/>
                </a:cubicBezTo>
                <a:lnTo>
                  <a:pt x="1024932" y="6340510"/>
                </a:lnTo>
                <a:cubicBezTo>
                  <a:pt x="951244" y="6307015"/>
                  <a:pt x="867942" y="6289487"/>
                  <a:pt x="803868" y="6240026"/>
                </a:cubicBezTo>
                <a:cubicBezTo>
                  <a:pt x="669975" y="6136670"/>
                  <a:pt x="451380" y="5897530"/>
                  <a:pt x="311499" y="5747657"/>
                </a:cubicBezTo>
                <a:cubicBezTo>
                  <a:pt x="304800" y="5714162"/>
                  <a:pt x="296729" y="5680913"/>
                  <a:pt x="291402" y="5647173"/>
                </a:cubicBezTo>
                <a:cubicBezTo>
                  <a:pt x="279875" y="5574165"/>
                  <a:pt x="281354" y="5573489"/>
                  <a:pt x="281354" y="551654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Speech Bubble: Rectangle 8">
            <a:extLst>
              <a:ext uri="{FF2B5EF4-FFF2-40B4-BE49-F238E27FC236}">
                <a16:creationId xmlns:a16="http://schemas.microsoft.com/office/drawing/2014/main" id="{11D2245B-833F-BDD6-8435-9874B8555E4E}"/>
              </a:ext>
            </a:extLst>
          </p:cNvPr>
          <p:cNvSpPr/>
          <p:nvPr/>
        </p:nvSpPr>
        <p:spPr>
          <a:xfrm>
            <a:off x="118877" y="6123710"/>
            <a:ext cx="936333" cy="449352"/>
          </a:xfrm>
          <a:prstGeom prst="wedgeRectCallout">
            <a:avLst>
              <a:gd name="adj1" fmla="val 6209"/>
              <a:gd name="adj2" fmla="val 89189"/>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rgbClr val="C00000"/>
                </a:solidFill>
              </a:rPr>
              <a:t>See Slide Notes</a:t>
            </a:r>
          </a:p>
        </p:txBody>
      </p:sp>
    </p:spTree>
    <p:extLst>
      <p:ext uri="{BB962C8B-B14F-4D97-AF65-F5344CB8AC3E}">
        <p14:creationId xmlns:p14="http://schemas.microsoft.com/office/powerpoint/2010/main" val="172437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8C80-7743-45A5-A633-C3A30FBC32A3}"/>
              </a:ext>
            </a:extLst>
          </p:cNvPr>
          <p:cNvSpPr>
            <a:spLocks noGrp="1"/>
          </p:cNvSpPr>
          <p:nvPr>
            <p:ph type="title"/>
          </p:nvPr>
        </p:nvSpPr>
        <p:spPr/>
        <p:txBody>
          <a:bodyPr>
            <a:normAutofit/>
          </a:bodyPr>
          <a:lstStyle/>
          <a:p>
            <a:r>
              <a:rPr lang="en-CA" dirty="0"/>
              <a:t>Summary of our journey today</a:t>
            </a:r>
          </a:p>
        </p:txBody>
      </p:sp>
      <p:sp>
        <p:nvSpPr>
          <p:cNvPr id="3" name="Content Placeholder 2">
            <a:extLst>
              <a:ext uri="{FF2B5EF4-FFF2-40B4-BE49-F238E27FC236}">
                <a16:creationId xmlns:a16="http://schemas.microsoft.com/office/drawing/2014/main" id="{1E95659B-5502-4C9E-A1E4-B89AB801905B}"/>
              </a:ext>
            </a:extLst>
          </p:cNvPr>
          <p:cNvSpPr>
            <a:spLocks noGrp="1"/>
          </p:cNvSpPr>
          <p:nvPr>
            <p:ph idx="1"/>
          </p:nvPr>
        </p:nvSpPr>
        <p:spPr>
          <a:xfrm>
            <a:off x="706485" y="1531124"/>
            <a:ext cx="7569297" cy="2930344"/>
          </a:xfrm>
        </p:spPr>
        <p:txBody>
          <a:bodyPr>
            <a:normAutofit/>
          </a:bodyPr>
          <a:lstStyle/>
          <a:p>
            <a:r>
              <a:rPr lang="en-US" dirty="0"/>
              <a:t>Use of inputs, tools, techniques in planning project procurement</a:t>
            </a:r>
          </a:p>
          <a:p>
            <a:r>
              <a:rPr lang="en-US" dirty="0"/>
              <a:t>Considerations for make-or-buy decision</a:t>
            </a:r>
          </a:p>
          <a:p>
            <a:r>
              <a:rPr lang="en-US" dirty="0"/>
              <a:t>Use of calculations in the make-or-buy decision</a:t>
            </a:r>
          </a:p>
          <a:p>
            <a:r>
              <a:rPr lang="en-US" dirty="0"/>
              <a:t>Source selection analysis</a:t>
            </a:r>
          </a:p>
          <a:p>
            <a:endParaRPr lang="en-CA" dirty="0"/>
          </a:p>
        </p:txBody>
      </p:sp>
      <p:sp>
        <p:nvSpPr>
          <p:cNvPr id="5" name="Slide Number Placeholder 4">
            <a:extLst>
              <a:ext uri="{FF2B5EF4-FFF2-40B4-BE49-F238E27FC236}">
                <a16:creationId xmlns:a16="http://schemas.microsoft.com/office/drawing/2014/main" id="{A6AC0786-4149-4C1B-9DD9-858D07897BE0}"/>
              </a:ext>
            </a:extLst>
          </p:cNvPr>
          <p:cNvSpPr>
            <a:spLocks noGrp="1"/>
          </p:cNvSpPr>
          <p:nvPr>
            <p:ph type="sldNum" sz="quarter" idx="12"/>
          </p:nvPr>
        </p:nvSpPr>
        <p:spPr/>
        <p:txBody>
          <a:bodyPr/>
          <a:lstStyle/>
          <a:p>
            <a:fld id="{5771F767-0FB1-44C9-A6CF-166E2F908689}" type="slidenum">
              <a:rPr lang="en-US" smtClean="0"/>
              <a:pPr/>
              <a:t>23</a:t>
            </a:fld>
            <a:endParaRPr lang="en-US" dirty="0"/>
          </a:p>
        </p:txBody>
      </p:sp>
    </p:spTree>
    <p:extLst>
      <p:ext uri="{BB962C8B-B14F-4D97-AF65-F5344CB8AC3E}">
        <p14:creationId xmlns:p14="http://schemas.microsoft.com/office/powerpoint/2010/main" val="180836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Homework and evaluations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CA" dirty="0"/>
              <a:t>Readings for next module as listed in Course Overview</a:t>
            </a:r>
          </a:p>
          <a:p>
            <a:r>
              <a:rPr lang="en-CA" dirty="0"/>
              <a:t>Individual Assignment – Make-or-Buy Analysis</a:t>
            </a:r>
          </a:p>
        </p:txBody>
      </p:sp>
      <p:sp>
        <p:nvSpPr>
          <p:cNvPr id="5" name="Slide Number Placeholder 4">
            <a:extLst>
              <a:ext uri="{FF2B5EF4-FFF2-40B4-BE49-F238E27FC236}">
                <a16:creationId xmlns:a16="http://schemas.microsoft.com/office/drawing/2014/main" id="{CF846FCF-0E92-4411-BD6A-46111DE02870}"/>
              </a:ext>
            </a:extLst>
          </p:cNvPr>
          <p:cNvSpPr>
            <a:spLocks noGrp="1"/>
          </p:cNvSpPr>
          <p:nvPr>
            <p:ph type="sldNum" sz="quarter" idx="12"/>
          </p:nvPr>
        </p:nvSpPr>
        <p:spPr/>
        <p:txBody>
          <a:bodyPr/>
          <a:lstStyle/>
          <a:p>
            <a:fld id="{5771F767-0FB1-44C9-A6CF-166E2F908689}" type="slidenum">
              <a:rPr lang="en-US" smtClean="0"/>
              <a:pPr/>
              <a:t>24</a:t>
            </a:fld>
            <a:endParaRPr lang="en-US" dirty="0"/>
          </a:p>
        </p:txBody>
      </p:sp>
    </p:spTree>
    <p:extLst>
      <p:ext uri="{BB962C8B-B14F-4D97-AF65-F5344CB8AC3E}">
        <p14:creationId xmlns:p14="http://schemas.microsoft.com/office/powerpoint/2010/main" val="397680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EEB-E45D-4C5A-89E4-3ADED5EB9CA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20BCDBFE-3983-4A1A-8013-A855013CD1E0}"/>
              </a:ext>
            </a:extLst>
          </p:cNvPr>
          <p:cNvSpPr>
            <a:spLocks noGrp="1"/>
          </p:cNvSpPr>
          <p:nvPr>
            <p:ph idx="1"/>
          </p:nvPr>
        </p:nvSpPr>
        <p:spPr/>
        <p:txBody>
          <a:bodyPr/>
          <a:lstStyle/>
          <a:p>
            <a:r>
              <a:rPr lang="en-US" sz="2400" dirty="0"/>
              <a:t>Project Management Institute (2017).  A Guide to the Project Management Body of Knowledge (Sixth Edition). </a:t>
            </a:r>
          </a:p>
          <a:p>
            <a:r>
              <a:rPr lang="en-US" sz="2400" dirty="0"/>
              <a:t>Kerzner, Harold (2017). Project Management, Twelfth Edition.</a:t>
            </a:r>
          </a:p>
          <a:p>
            <a:r>
              <a:rPr lang="en-US" sz="2400" dirty="0"/>
              <a:t>Watts, A. (2014). Project Management.  Victoria, B.C.:</a:t>
            </a:r>
            <a:r>
              <a:rPr lang="en-US" sz="2400" dirty="0" err="1"/>
              <a:t>BCcampus</a:t>
            </a:r>
            <a:r>
              <a:rPr lang="en-US" sz="2400" dirty="0"/>
              <a:t>.  Retrieved from https://opentextbc.ca/projectmanagement/.</a:t>
            </a:r>
          </a:p>
          <a:p>
            <a:endParaRPr lang="en-CA" dirty="0"/>
          </a:p>
        </p:txBody>
      </p:sp>
      <p:sp>
        <p:nvSpPr>
          <p:cNvPr id="5" name="Slide Number Placeholder 4">
            <a:extLst>
              <a:ext uri="{FF2B5EF4-FFF2-40B4-BE49-F238E27FC236}">
                <a16:creationId xmlns:a16="http://schemas.microsoft.com/office/drawing/2014/main" id="{CA326963-871A-4605-A026-4E5B69DF8795}"/>
              </a:ext>
            </a:extLst>
          </p:cNvPr>
          <p:cNvSpPr>
            <a:spLocks noGrp="1"/>
          </p:cNvSpPr>
          <p:nvPr>
            <p:ph type="sldNum" sz="quarter" idx="12"/>
          </p:nvPr>
        </p:nvSpPr>
        <p:spPr/>
        <p:txBody>
          <a:bodyPr/>
          <a:lstStyle/>
          <a:p>
            <a:fld id="{5771F767-0FB1-44C9-A6CF-166E2F908689}" type="slidenum">
              <a:rPr lang="en-US" smtClean="0"/>
              <a:pPr/>
              <a:t>25</a:t>
            </a:fld>
            <a:endParaRPr lang="en-US" dirty="0"/>
          </a:p>
        </p:txBody>
      </p:sp>
    </p:spTree>
    <p:extLst>
      <p:ext uri="{BB962C8B-B14F-4D97-AF65-F5344CB8AC3E}">
        <p14:creationId xmlns:p14="http://schemas.microsoft.com/office/powerpoint/2010/main" val="253707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p:txBody>
          <a:bodyPr>
            <a:normAutofit fontScale="90000"/>
          </a:bodyPr>
          <a:lstStyle/>
          <a:p>
            <a:r>
              <a:rPr lang="en-CA" dirty="0"/>
              <a:t>Project procurement management</a:t>
            </a:r>
            <a:br>
              <a:rPr lang="en-CA" dirty="0"/>
            </a:br>
            <a:r>
              <a:rPr lang="en-CA" dirty="0"/>
              <a:t>plan procurement management</a:t>
            </a:r>
            <a:endParaRPr lang="en-CA" sz="2200" dirty="0"/>
          </a:p>
        </p:txBody>
      </p:sp>
      <p:pic>
        <p:nvPicPr>
          <p:cNvPr id="5" name="Picture 2" descr="https://i2.wp.com/www.projectengineer.net/wp-content/uploads/2017/02/pmbok-knowledge-area-project-procurement-management.png">
            <a:extLst>
              <a:ext uri="{FF2B5EF4-FFF2-40B4-BE49-F238E27FC236}">
                <a16:creationId xmlns:a16="http://schemas.microsoft.com/office/drawing/2014/main" id="{3625B764-1C44-4EDB-8AE5-A5DB3B0BB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49"/>
          <a:stretch/>
        </p:blipFill>
        <p:spPr bwMode="auto">
          <a:xfrm>
            <a:off x="2426566" y="1175432"/>
            <a:ext cx="6606766" cy="55406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3</a:t>
            </a:fld>
            <a:endParaRPr lang="en-US" dirty="0"/>
          </a:p>
        </p:txBody>
      </p:sp>
      <p:sp>
        <p:nvSpPr>
          <p:cNvPr id="3" name="Rectangle: Rounded Corners 2">
            <a:extLst>
              <a:ext uri="{FF2B5EF4-FFF2-40B4-BE49-F238E27FC236}">
                <a16:creationId xmlns:a16="http://schemas.microsoft.com/office/drawing/2014/main" id="{3BDB3DC9-46C3-42D3-9F13-6862BED99824}"/>
              </a:ext>
            </a:extLst>
          </p:cNvPr>
          <p:cNvSpPr/>
          <p:nvPr/>
        </p:nvSpPr>
        <p:spPr>
          <a:xfrm>
            <a:off x="2585113" y="1789889"/>
            <a:ext cx="2162378" cy="492618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C0E0DC0B-2346-45A4-B5F2-F4E314698FCA}"/>
              </a:ext>
            </a:extLst>
          </p:cNvPr>
          <p:cNvSpPr txBox="1"/>
          <p:nvPr/>
        </p:nvSpPr>
        <p:spPr>
          <a:xfrm>
            <a:off x="189942" y="2175488"/>
            <a:ext cx="2315898" cy="4154984"/>
          </a:xfrm>
          <a:prstGeom prst="rect">
            <a:avLst/>
          </a:prstGeom>
          <a:noFill/>
        </p:spPr>
        <p:txBody>
          <a:bodyPr wrap="square" rtlCol="0">
            <a:spAutoFit/>
          </a:bodyPr>
          <a:lstStyle/>
          <a:p>
            <a:r>
              <a:rPr lang="en-CA" sz="2200" b="1" dirty="0"/>
              <a:t>Plan Procurement Management </a:t>
            </a:r>
            <a:r>
              <a:rPr lang="en-CA" sz="2200" dirty="0"/>
              <a:t>The process of documenting project procurement decisions, specifying the approach, and identifying potential sellers.</a:t>
            </a:r>
          </a:p>
        </p:txBody>
      </p:sp>
    </p:spTree>
    <p:extLst>
      <p:ext uri="{BB962C8B-B14F-4D97-AF65-F5344CB8AC3E}">
        <p14:creationId xmlns:p14="http://schemas.microsoft.com/office/powerpoint/2010/main" val="50610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p:txBody>
          <a:bodyPr>
            <a:normAutofit fontScale="90000"/>
          </a:bodyPr>
          <a:lstStyle/>
          <a:p>
            <a:r>
              <a:rPr lang="en-CA" dirty="0"/>
              <a:t>Project procurement management</a:t>
            </a:r>
            <a:br>
              <a:rPr lang="en-CA" dirty="0"/>
            </a:br>
            <a:r>
              <a:rPr lang="en-CA" dirty="0"/>
              <a:t>plan procurement management</a:t>
            </a:r>
            <a:endParaRPr lang="en-CA" sz="2200" dirty="0"/>
          </a:p>
        </p:txBody>
      </p:sp>
      <p:pic>
        <p:nvPicPr>
          <p:cNvPr id="5" name="Picture 2" descr="https://i2.wp.com/www.projectengineer.net/wp-content/uploads/2017/02/pmbok-knowledge-area-project-procurement-management.png">
            <a:extLst>
              <a:ext uri="{FF2B5EF4-FFF2-40B4-BE49-F238E27FC236}">
                <a16:creationId xmlns:a16="http://schemas.microsoft.com/office/drawing/2014/main" id="{3625B764-1C44-4EDB-8AE5-A5DB3B0BB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5" t="13959" r="66926"/>
          <a:stretch/>
        </p:blipFill>
        <p:spPr bwMode="auto">
          <a:xfrm>
            <a:off x="1604186" y="1200901"/>
            <a:ext cx="2268568" cy="545926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4</a:t>
            </a:fld>
            <a:endParaRPr lang="en-US" dirty="0"/>
          </a:p>
        </p:txBody>
      </p:sp>
      <p:sp>
        <p:nvSpPr>
          <p:cNvPr id="9" name="TextBox 8">
            <a:extLst>
              <a:ext uri="{FF2B5EF4-FFF2-40B4-BE49-F238E27FC236}">
                <a16:creationId xmlns:a16="http://schemas.microsoft.com/office/drawing/2014/main" id="{C8E8B5F8-B243-4C21-93A3-03040495FE0A}"/>
              </a:ext>
            </a:extLst>
          </p:cNvPr>
          <p:cNvSpPr txBox="1"/>
          <p:nvPr/>
        </p:nvSpPr>
        <p:spPr>
          <a:xfrm>
            <a:off x="4012602" y="2576320"/>
            <a:ext cx="4840942" cy="2123658"/>
          </a:xfrm>
          <a:prstGeom prst="rect">
            <a:avLst/>
          </a:prstGeom>
          <a:noFill/>
        </p:spPr>
        <p:txBody>
          <a:bodyPr wrap="square" rtlCol="0">
            <a:spAutoFit/>
          </a:bodyPr>
          <a:lstStyle/>
          <a:p>
            <a:r>
              <a:rPr lang="en-CA" sz="2200" b="1" dirty="0"/>
              <a:t>Objectives</a:t>
            </a:r>
          </a:p>
          <a:p>
            <a:pPr marL="457200" indent="-457200">
              <a:buFont typeface="+mj-lt"/>
              <a:buAutoNum type="arabicPeriod"/>
            </a:pPr>
            <a:r>
              <a:rPr lang="en-CA" sz="2200" dirty="0"/>
              <a:t>Determine whether or not to acquire goods and services from outside the project (organization).</a:t>
            </a:r>
          </a:p>
          <a:p>
            <a:pPr marL="457200" indent="-457200">
              <a:buFont typeface="+mj-lt"/>
              <a:buAutoNum type="arabicPeriod"/>
            </a:pPr>
            <a:r>
              <a:rPr lang="en-CA" sz="2200" dirty="0"/>
              <a:t>What to acquire as well as </a:t>
            </a:r>
            <a:r>
              <a:rPr lang="en-CA" sz="2200" i="1" dirty="0"/>
              <a:t>how</a:t>
            </a:r>
            <a:r>
              <a:rPr lang="en-CA" sz="2200" dirty="0"/>
              <a:t> and </a:t>
            </a:r>
            <a:r>
              <a:rPr lang="en-CA" sz="2200" i="1" dirty="0"/>
              <a:t>when</a:t>
            </a:r>
            <a:r>
              <a:rPr lang="en-CA" sz="2200" dirty="0"/>
              <a:t> to acquire.</a:t>
            </a:r>
          </a:p>
        </p:txBody>
      </p:sp>
    </p:spTree>
    <p:extLst>
      <p:ext uri="{BB962C8B-B14F-4D97-AF65-F5344CB8AC3E}">
        <p14:creationId xmlns:p14="http://schemas.microsoft.com/office/powerpoint/2010/main" val="87745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7CD9D9DA-DD6E-48CD-A042-A18FE351C98D}"/>
              </a:ext>
            </a:extLst>
          </p:cNvPr>
          <p:cNvSpPr/>
          <p:nvPr/>
        </p:nvSpPr>
        <p:spPr>
          <a:xfrm rot="981893">
            <a:off x="3355309" y="1515360"/>
            <a:ext cx="3120145" cy="101882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70BFAC5F-5F75-468F-A728-0E2DBE4FC3FA}"/>
              </a:ext>
            </a:extLst>
          </p:cNvPr>
          <p:cNvSpPr/>
          <p:nvPr/>
        </p:nvSpPr>
        <p:spPr>
          <a:xfrm rot="2675178">
            <a:off x="2694780" y="2605145"/>
            <a:ext cx="2511935" cy="101882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4034449" y="449755"/>
            <a:ext cx="5109551" cy="781095"/>
          </a:xfrm>
        </p:spPr>
        <p:txBody>
          <a:bodyPr>
            <a:normAutofit fontScale="90000"/>
          </a:bodyPr>
          <a:lstStyle/>
          <a:p>
            <a:r>
              <a:rPr lang="en-CA" dirty="0"/>
              <a:t>plan procurement </a:t>
            </a:r>
            <a:br>
              <a:rPr lang="en-CA" dirty="0"/>
            </a:br>
            <a:r>
              <a:rPr lang="en-CA" dirty="0"/>
              <a:t>management – inputs, T&amp;T</a:t>
            </a:r>
            <a:endParaRPr lang="en-CA" sz="2200" dirty="0"/>
          </a:p>
        </p:txBody>
      </p:sp>
      <p:pic>
        <p:nvPicPr>
          <p:cNvPr id="5" name="Picture 2" descr="https://i2.wp.com/www.projectengineer.net/wp-content/uploads/2017/02/pmbok-knowledge-area-project-procurement-management.png">
            <a:extLst>
              <a:ext uri="{FF2B5EF4-FFF2-40B4-BE49-F238E27FC236}">
                <a16:creationId xmlns:a16="http://schemas.microsoft.com/office/drawing/2014/main" id="{3625B764-1C44-4EDB-8AE5-A5DB3B0BB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4" t="13899" r="67204"/>
          <a:stretch/>
        </p:blipFill>
        <p:spPr bwMode="auto">
          <a:xfrm>
            <a:off x="1217657" y="334690"/>
            <a:ext cx="2694563" cy="654178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5</a:t>
            </a:fld>
            <a:endParaRPr lang="en-US" dirty="0"/>
          </a:p>
        </p:txBody>
      </p:sp>
      <p:sp>
        <p:nvSpPr>
          <p:cNvPr id="6" name="Rectangle: Rounded Corners 5">
            <a:extLst>
              <a:ext uri="{FF2B5EF4-FFF2-40B4-BE49-F238E27FC236}">
                <a16:creationId xmlns:a16="http://schemas.microsoft.com/office/drawing/2014/main" id="{CDDB773A-1C4E-4B08-9362-675D36B49A5A}"/>
              </a:ext>
            </a:extLst>
          </p:cNvPr>
          <p:cNvSpPr/>
          <p:nvPr/>
        </p:nvSpPr>
        <p:spPr>
          <a:xfrm>
            <a:off x="1028602" y="1079769"/>
            <a:ext cx="3005847" cy="2825133"/>
          </a:xfrm>
          <a:prstGeom prst="roundRect">
            <a:avLst>
              <a:gd name="adj" fmla="val 874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BB973D2B-D3DA-4CA6-94A0-F64FE8BDF207}"/>
              </a:ext>
            </a:extLst>
          </p:cNvPr>
          <p:cNvGrpSpPr/>
          <p:nvPr/>
        </p:nvGrpSpPr>
        <p:grpSpPr>
          <a:xfrm>
            <a:off x="4081933" y="6117764"/>
            <a:ext cx="4554327" cy="646331"/>
            <a:chOff x="4081933" y="6117764"/>
            <a:chExt cx="4554327" cy="646331"/>
          </a:xfrm>
        </p:grpSpPr>
        <p:sp>
          <p:nvSpPr>
            <p:cNvPr id="11" name="TextBox 10">
              <a:extLst>
                <a:ext uri="{FF2B5EF4-FFF2-40B4-BE49-F238E27FC236}">
                  <a16:creationId xmlns:a16="http://schemas.microsoft.com/office/drawing/2014/main" id="{B9CFD80E-8116-400E-8965-49B55AACB89F}"/>
                </a:ext>
              </a:extLst>
            </p:cNvPr>
            <p:cNvSpPr txBox="1"/>
            <p:nvPr/>
          </p:nvSpPr>
          <p:spPr>
            <a:xfrm>
              <a:off x="4728900" y="6117764"/>
              <a:ext cx="3907360" cy="646331"/>
            </a:xfrm>
            <a:prstGeom prst="rect">
              <a:avLst/>
            </a:prstGeom>
            <a:noFill/>
          </p:spPr>
          <p:txBody>
            <a:bodyPr wrap="square" rtlCol="0">
              <a:spAutoFit/>
            </a:bodyPr>
            <a:lstStyle/>
            <a:p>
              <a:r>
                <a:rPr lang="en-CA" dirty="0"/>
                <a:t>PMBOK tools and techniques are summarized in PMBOK Appendix X6</a:t>
              </a:r>
            </a:p>
          </p:txBody>
        </p:sp>
        <p:pic>
          <p:nvPicPr>
            <p:cNvPr id="13" name="Picture 2" descr="Did You Know photos, royalty-free images, graphics, vectors &amp; videos |  Adobe Stock">
              <a:extLst>
                <a:ext uri="{FF2B5EF4-FFF2-40B4-BE49-F238E27FC236}">
                  <a16:creationId xmlns:a16="http://schemas.microsoft.com/office/drawing/2014/main" id="{0CA9AD1D-CC8E-469F-ADA4-C34C0382F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1" t="8203" r="68406" b="6764"/>
            <a:stretch/>
          </p:blipFill>
          <p:spPr bwMode="auto">
            <a:xfrm>
              <a:off x="4081933" y="6117764"/>
              <a:ext cx="646967" cy="58359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AA33825B-CBCE-416D-848D-8FD9A0D9FAEB}"/>
              </a:ext>
            </a:extLst>
          </p:cNvPr>
          <p:cNvPicPr>
            <a:picLocks noChangeAspect="1"/>
          </p:cNvPicPr>
          <p:nvPr/>
        </p:nvPicPr>
        <p:blipFill rotWithShape="1">
          <a:blip r:embed="rId5"/>
          <a:srcRect l="1471" r="3005"/>
          <a:stretch/>
        </p:blipFill>
        <p:spPr>
          <a:xfrm>
            <a:off x="6452680" y="1230850"/>
            <a:ext cx="2503053" cy="4976466"/>
          </a:xfrm>
          <a:prstGeom prst="rect">
            <a:avLst/>
          </a:prstGeom>
        </p:spPr>
      </p:pic>
      <p:sp>
        <p:nvSpPr>
          <p:cNvPr id="14" name="TextBox 13">
            <a:extLst>
              <a:ext uri="{FF2B5EF4-FFF2-40B4-BE49-F238E27FC236}">
                <a16:creationId xmlns:a16="http://schemas.microsoft.com/office/drawing/2014/main" id="{E16D01CA-2226-4D79-8984-9D4D18838D52}"/>
              </a:ext>
            </a:extLst>
          </p:cNvPr>
          <p:cNvSpPr txBox="1"/>
          <p:nvPr/>
        </p:nvSpPr>
        <p:spPr>
          <a:xfrm>
            <a:off x="4850849" y="2777414"/>
            <a:ext cx="1856627" cy="646331"/>
          </a:xfrm>
          <a:prstGeom prst="rect">
            <a:avLst/>
          </a:prstGeom>
          <a:noFill/>
        </p:spPr>
        <p:txBody>
          <a:bodyPr wrap="square" rtlCol="0">
            <a:spAutoFit/>
          </a:bodyPr>
          <a:lstStyle/>
          <a:p>
            <a:r>
              <a:rPr lang="en-CA" u="sng" dirty="0"/>
              <a:t>Reminder: </a:t>
            </a:r>
          </a:p>
          <a:p>
            <a:r>
              <a:rPr lang="en-CA" dirty="0"/>
              <a:t>lists within lists</a:t>
            </a:r>
          </a:p>
        </p:txBody>
      </p:sp>
      <p:pic>
        <p:nvPicPr>
          <p:cNvPr id="17" name="Picture 16">
            <a:extLst>
              <a:ext uri="{FF2B5EF4-FFF2-40B4-BE49-F238E27FC236}">
                <a16:creationId xmlns:a16="http://schemas.microsoft.com/office/drawing/2014/main" id="{C48D009F-DA98-4C24-9D92-05E7B20E9CB3}"/>
              </a:ext>
            </a:extLst>
          </p:cNvPr>
          <p:cNvPicPr>
            <a:picLocks noChangeAspect="1"/>
          </p:cNvPicPr>
          <p:nvPr/>
        </p:nvPicPr>
        <p:blipFill>
          <a:blip r:embed="rId6"/>
          <a:stretch>
            <a:fillRect/>
          </a:stretch>
        </p:blipFill>
        <p:spPr>
          <a:xfrm>
            <a:off x="3948501" y="4037963"/>
            <a:ext cx="2427124" cy="1920594"/>
          </a:xfrm>
          <a:prstGeom prst="rect">
            <a:avLst/>
          </a:prstGeom>
        </p:spPr>
      </p:pic>
    </p:spTree>
    <p:extLst>
      <p:ext uri="{BB962C8B-B14F-4D97-AF65-F5344CB8AC3E}">
        <p14:creationId xmlns:p14="http://schemas.microsoft.com/office/powerpoint/2010/main" val="250742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inputs</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6</a:t>
            </a:fld>
            <a:endParaRPr lang="en-US" dirty="0"/>
          </a:p>
        </p:txBody>
      </p:sp>
      <p:pic>
        <p:nvPicPr>
          <p:cNvPr id="8" name="Picture 7">
            <a:extLst>
              <a:ext uri="{FF2B5EF4-FFF2-40B4-BE49-F238E27FC236}">
                <a16:creationId xmlns:a16="http://schemas.microsoft.com/office/drawing/2014/main" id="{AA33825B-CBCE-416D-848D-8FD9A0D9FAEB}"/>
              </a:ext>
            </a:extLst>
          </p:cNvPr>
          <p:cNvPicPr>
            <a:picLocks noChangeAspect="1"/>
          </p:cNvPicPr>
          <p:nvPr/>
        </p:nvPicPr>
        <p:blipFill rotWithShape="1">
          <a:blip r:embed="rId3"/>
          <a:srcRect l="1471" r="3005"/>
          <a:stretch/>
        </p:blipFill>
        <p:spPr>
          <a:xfrm>
            <a:off x="380088" y="1482981"/>
            <a:ext cx="2503053" cy="4976466"/>
          </a:xfrm>
          <a:prstGeom prst="rect">
            <a:avLst/>
          </a:prstGeom>
        </p:spPr>
      </p:pic>
      <p:cxnSp>
        <p:nvCxnSpPr>
          <p:cNvPr id="9" name="Straight Connector 8">
            <a:extLst>
              <a:ext uri="{FF2B5EF4-FFF2-40B4-BE49-F238E27FC236}">
                <a16:creationId xmlns:a16="http://schemas.microsoft.com/office/drawing/2014/main" id="{CE6AC8C1-5B3F-4018-8B02-77CC7C43443A}"/>
              </a:ext>
            </a:extLst>
          </p:cNvPr>
          <p:cNvCxnSpPr>
            <a:cxnSpLocks/>
          </p:cNvCxnSpPr>
          <p:nvPr/>
        </p:nvCxnSpPr>
        <p:spPr>
          <a:xfrm flipV="1">
            <a:off x="2724727" y="1382486"/>
            <a:ext cx="719043" cy="12905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392B6A6-A56C-4551-8382-AE0D3F98F80A}"/>
              </a:ext>
            </a:extLst>
          </p:cNvPr>
          <p:cNvSpPr txBox="1"/>
          <p:nvPr/>
        </p:nvSpPr>
        <p:spPr>
          <a:xfrm>
            <a:off x="3443770" y="1092318"/>
            <a:ext cx="5634181" cy="5765681"/>
          </a:xfrm>
          <a:prstGeom prst="rect">
            <a:avLst/>
          </a:prstGeom>
          <a:noFill/>
        </p:spPr>
        <p:txBody>
          <a:bodyPr wrap="square" rtlCol="0">
            <a:spAutoFit/>
          </a:bodyPr>
          <a:lstStyle/>
          <a:p>
            <a:pPr>
              <a:spcAft>
                <a:spcPts val="500"/>
              </a:spcAft>
            </a:pPr>
            <a:r>
              <a:rPr lang="en-CA" sz="2200" b="1" dirty="0"/>
              <a:t>Benefits management plan </a:t>
            </a:r>
            <a:r>
              <a:rPr lang="en-CA" sz="2200" dirty="0"/>
              <a:t>– What specific project benefits are expected? Will drive procurement dates and contract language/approach.</a:t>
            </a:r>
          </a:p>
          <a:p>
            <a:pPr>
              <a:spcAft>
                <a:spcPts val="500"/>
              </a:spcAft>
            </a:pPr>
            <a:r>
              <a:rPr lang="en-CA" sz="2200" b="1" dirty="0"/>
              <a:t>Quality management plan </a:t>
            </a:r>
            <a:r>
              <a:rPr lang="en-CA" sz="2200" dirty="0"/>
              <a:t>– Applicable standards/requirements will carry over into bidding documents.</a:t>
            </a:r>
          </a:p>
          <a:p>
            <a:pPr>
              <a:spcAft>
                <a:spcPts val="500"/>
              </a:spcAft>
            </a:pPr>
            <a:r>
              <a:rPr lang="en-CA" sz="2200" b="1" dirty="0"/>
              <a:t>Resource management plan </a:t>
            </a:r>
            <a:r>
              <a:rPr lang="en-CA" sz="2200" dirty="0"/>
              <a:t>– Has information on which resources will be purchased or leased.</a:t>
            </a:r>
          </a:p>
          <a:p>
            <a:pPr>
              <a:spcAft>
                <a:spcPts val="500"/>
              </a:spcAft>
            </a:pPr>
            <a:r>
              <a:rPr lang="en-CA" sz="2200" b="1" dirty="0"/>
              <a:t>Risk register </a:t>
            </a:r>
            <a:r>
              <a:rPr lang="en-CA" sz="2200" dirty="0"/>
              <a:t>– Some risk may be transferred (to other parties) through a procurement contract.</a:t>
            </a:r>
          </a:p>
          <a:p>
            <a:pPr>
              <a:spcAft>
                <a:spcPts val="500"/>
              </a:spcAft>
            </a:pPr>
            <a:r>
              <a:rPr lang="en-CA" sz="2200" dirty="0"/>
              <a:t>Several </a:t>
            </a:r>
            <a:r>
              <a:rPr lang="en-CA" sz="2200" b="1" dirty="0"/>
              <a:t>scope-related inputs</a:t>
            </a:r>
            <a:r>
              <a:rPr lang="en-CA" sz="2200" dirty="0"/>
              <a:t> to stress the importance of understanding the project scope and requirements.</a:t>
            </a:r>
          </a:p>
        </p:txBody>
      </p:sp>
      <p:cxnSp>
        <p:nvCxnSpPr>
          <p:cNvPr id="18" name="Straight Connector 17">
            <a:extLst>
              <a:ext uri="{FF2B5EF4-FFF2-40B4-BE49-F238E27FC236}">
                <a16:creationId xmlns:a16="http://schemas.microsoft.com/office/drawing/2014/main" id="{6C86AD8D-2631-490F-9660-BE958286C78E}"/>
              </a:ext>
            </a:extLst>
          </p:cNvPr>
          <p:cNvCxnSpPr>
            <a:cxnSpLocks/>
          </p:cNvCxnSpPr>
          <p:nvPr/>
        </p:nvCxnSpPr>
        <p:spPr>
          <a:xfrm flipV="1">
            <a:off x="2624523" y="2773511"/>
            <a:ext cx="819247" cy="5030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C564A2-EB1B-4EBA-B265-555413D93699}"/>
              </a:ext>
            </a:extLst>
          </p:cNvPr>
          <p:cNvCxnSpPr>
            <a:cxnSpLocks/>
          </p:cNvCxnSpPr>
          <p:nvPr/>
        </p:nvCxnSpPr>
        <p:spPr>
          <a:xfrm>
            <a:off x="2786159" y="3478787"/>
            <a:ext cx="657611" cy="27117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705CE7-2A72-40B7-8092-95E8172E7F55}"/>
              </a:ext>
            </a:extLst>
          </p:cNvPr>
          <p:cNvCxnSpPr>
            <a:cxnSpLocks/>
          </p:cNvCxnSpPr>
          <p:nvPr/>
        </p:nvCxnSpPr>
        <p:spPr>
          <a:xfrm flipV="1">
            <a:off x="1725373" y="4867564"/>
            <a:ext cx="1718397" cy="51391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inputs (cont’d)</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7</a:t>
            </a:fld>
            <a:endParaRPr lang="en-US" dirty="0"/>
          </a:p>
        </p:txBody>
      </p:sp>
      <p:pic>
        <p:nvPicPr>
          <p:cNvPr id="8" name="Picture 7">
            <a:extLst>
              <a:ext uri="{FF2B5EF4-FFF2-40B4-BE49-F238E27FC236}">
                <a16:creationId xmlns:a16="http://schemas.microsoft.com/office/drawing/2014/main" id="{AA33825B-CBCE-416D-848D-8FD9A0D9FAEB}"/>
              </a:ext>
            </a:extLst>
          </p:cNvPr>
          <p:cNvPicPr>
            <a:picLocks noChangeAspect="1"/>
          </p:cNvPicPr>
          <p:nvPr/>
        </p:nvPicPr>
        <p:blipFill rotWithShape="1">
          <a:blip r:embed="rId3"/>
          <a:srcRect l="1471" r="3005"/>
          <a:stretch/>
        </p:blipFill>
        <p:spPr>
          <a:xfrm>
            <a:off x="380088" y="1482981"/>
            <a:ext cx="2503053" cy="4976466"/>
          </a:xfrm>
          <a:prstGeom prst="rect">
            <a:avLst/>
          </a:prstGeom>
        </p:spPr>
      </p:pic>
      <p:sp>
        <p:nvSpPr>
          <p:cNvPr id="10" name="TextBox 9">
            <a:extLst>
              <a:ext uri="{FF2B5EF4-FFF2-40B4-BE49-F238E27FC236}">
                <a16:creationId xmlns:a16="http://schemas.microsoft.com/office/drawing/2014/main" id="{2392B6A6-A56C-4551-8382-AE0D3F98F80A}"/>
              </a:ext>
            </a:extLst>
          </p:cNvPr>
          <p:cNvSpPr txBox="1"/>
          <p:nvPr/>
        </p:nvSpPr>
        <p:spPr>
          <a:xfrm>
            <a:off x="3231334" y="1482981"/>
            <a:ext cx="5634181" cy="4539704"/>
          </a:xfrm>
          <a:prstGeom prst="rect">
            <a:avLst/>
          </a:prstGeom>
          <a:noFill/>
        </p:spPr>
        <p:txBody>
          <a:bodyPr wrap="square" rtlCol="0">
            <a:spAutoFit/>
          </a:bodyPr>
          <a:lstStyle/>
          <a:p>
            <a:pPr>
              <a:spcAft>
                <a:spcPts val="500"/>
              </a:spcAft>
            </a:pPr>
            <a:r>
              <a:rPr lang="en-CA" sz="2200" b="1" dirty="0"/>
              <a:t>Enterprise environmental factors </a:t>
            </a:r>
            <a:r>
              <a:rPr lang="en-CA" sz="2200" dirty="0"/>
              <a:t>are internal or external conditions that </a:t>
            </a:r>
            <a:r>
              <a:rPr lang="en-CA" sz="2200" u="sng" dirty="0"/>
              <a:t>influence, constrain or direct</a:t>
            </a:r>
            <a:r>
              <a:rPr lang="en-CA" sz="2200" dirty="0"/>
              <a:t> the project.  A sampling related to procurement:</a:t>
            </a:r>
          </a:p>
          <a:p>
            <a:pPr marL="342900" indent="-342900">
              <a:spcAft>
                <a:spcPts val="500"/>
              </a:spcAft>
              <a:buFont typeface="Arial" panose="020B0604020202020204" pitchFamily="34" charset="0"/>
              <a:buChar char="•"/>
            </a:pPr>
            <a:r>
              <a:rPr lang="en-CA" sz="2200" dirty="0"/>
              <a:t>Marketplace conditions and services/product that are available</a:t>
            </a:r>
          </a:p>
          <a:p>
            <a:pPr marL="342900" indent="-342900">
              <a:spcAft>
                <a:spcPts val="500"/>
              </a:spcAft>
              <a:buFont typeface="Arial" panose="020B0604020202020204" pitchFamily="34" charset="0"/>
              <a:buChar char="•"/>
            </a:pPr>
            <a:r>
              <a:rPr lang="en-CA" sz="2200" dirty="0"/>
              <a:t>Sellers – availability, reputation, performance</a:t>
            </a:r>
          </a:p>
          <a:p>
            <a:pPr marL="342900" indent="-342900">
              <a:spcAft>
                <a:spcPts val="500"/>
              </a:spcAft>
              <a:buFont typeface="Arial" panose="020B0604020202020204" pitchFamily="34" charset="0"/>
              <a:buChar char="•"/>
            </a:pPr>
            <a:r>
              <a:rPr lang="en-CA" sz="2200" dirty="0"/>
              <a:t>Unique local requirements (e.g., regulatory)</a:t>
            </a:r>
          </a:p>
          <a:p>
            <a:pPr marL="342900" indent="-342900">
              <a:spcAft>
                <a:spcPts val="500"/>
              </a:spcAft>
              <a:buFont typeface="Arial" panose="020B0604020202020204" pitchFamily="34" charset="0"/>
              <a:buChar char="•"/>
            </a:pPr>
            <a:r>
              <a:rPr lang="en-CA" sz="2200" dirty="0"/>
              <a:t>Legal advice/direction</a:t>
            </a:r>
          </a:p>
          <a:p>
            <a:pPr marL="342900" indent="-342900">
              <a:spcAft>
                <a:spcPts val="500"/>
              </a:spcAft>
              <a:buFont typeface="Arial" panose="020B0604020202020204" pitchFamily="34" charset="0"/>
              <a:buChar char="•"/>
            </a:pPr>
            <a:r>
              <a:rPr lang="en-CA" sz="2200" dirty="0"/>
              <a:t>Established supplier systems (consider multi-tier automotive supplier system)</a:t>
            </a:r>
          </a:p>
          <a:p>
            <a:pPr marL="342900" indent="-342900">
              <a:spcAft>
                <a:spcPts val="500"/>
              </a:spcAft>
              <a:buFont typeface="Arial" panose="020B0604020202020204" pitchFamily="34" charset="0"/>
              <a:buChar char="•"/>
            </a:pPr>
            <a:r>
              <a:rPr lang="en-CA" sz="2200" dirty="0"/>
              <a:t>Financial and contract payment systems</a:t>
            </a:r>
          </a:p>
        </p:txBody>
      </p:sp>
      <p:sp>
        <p:nvSpPr>
          <p:cNvPr id="5" name="Rectangle: Rounded Corners 4">
            <a:extLst>
              <a:ext uri="{FF2B5EF4-FFF2-40B4-BE49-F238E27FC236}">
                <a16:creationId xmlns:a16="http://schemas.microsoft.com/office/drawing/2014/main" id="{9149E860-6518-488A-A5C5-225887E1E656}"/>
              </a:ext>
            </a:extLst>
          </p:cNvPr>
          <p:cNvSpPr/>
          <p:nvPr/>
        </p:nvSpPr>
        <p:spPr>
          <a:xfrm>
            <a:off x="267854" y="5621426"/>
            <a:ext cx="2743201" cy="437629"/>
          </a:xfrm>
          <a:prstGeom prst="roundRect">
            <a:avLst/>
          </a:prstGeom>
          <a:noFill/>
          <a:ln w="28575">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379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3D0BCD-8799-451F-9EE9-7D9F6E9F5B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19" t="5952" r="2923" b="3282"/>
          <a:stretch/>
        </p:blipFill>
        <p:spPr bwMode="auto">
          <a:xfrm>
            <a:off x="5319739" y="968560"/>
            <a:ext cx="3741133" cy="31600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7FCABD-662A-459B-AFB7-EA5D44FFC504}"/>
              </a:ext>
            </a:extLst>
          </p:cNvPr>
          <p:cNvSpPr>
            <a:spLocks noGrp="1"/>
          </p:cNvSpPr>
          <p:nvPr>
            <p:ph type="title"/>
          </p:nvPr>
        </p:nvSpPr>
        <p:spPr>
          <a:xfrm>
            <a:off x="1237673" y="449755"/>
            <a:ext cx="7906327" cy="781095"/>
          </a:xfrm>
        </p:spPr>
        <p:txBody>
          <a:bodyPr>
            <a:normAutofit fontScale="90000"/>
          </a:bodyPr>
          <a:lstStyle/>
          <a:p>
            <a:r>
              <a:rPr lang="en-CA" dirty="0"/>
              <a:t>plan procurement management</a:t>
            </a:r>
            <a:br>
              <a:rPr lang="en-CA" dirty="0"/>
            </a:br>
            <a:r>
              <a:rPr lang="en-CA" dirty="0"/>
              <a:t>inputs (cont’d)</a:t>
            </a:r>
            <a:endParaRPr lang="en-CA" sz="2200" dirty="0"/>
          </a:p>
        </p:txBody>
      </p:sp>
      <p:sp>
        <p:nvSpPr>
          <p:cNvPr id="7" name="Slide Number Placeholder 6">
            <a:extLst>
              <a:ext uri="{FF2B5EF4-FFF2-40B4-BE49-F238E27FC236}">
                <a16:creationId xmlns:a16="http://schemas.microsoft.com/office/drawing/2014/main" id="{101708DD-8BB9-452A-85D9-6A89353DB035}"/>
              </a:ext>
            </a:extLst>
          </p:cNvPr>
          <p:cNvSpPr>
            <a:spLocks noGrp="1"/>
          </p:cNvSpPr>
          <p:nvPr>
            <p:ph type="sldNum" sz="quarter" idx="12"/>
          </p:nvPr>
        </p:nvSpPr>
        <p:spPr/>
        <p:txBody>
          <a:bodyPr/>
          <a:lstStyle/>
          <a:p>
            <a:fld id="{5771F767-0FB1-44C9-A6CF-166E2F908689}" type="slidenum">
              <a:rPr lang="en-US" smtClean="0"/>
              <a:pPr/>
              <a:t>8</a:t>
            </a:fld>
            <a:endParaRPr lang="en-US" dirty="0"/>
          </a:p>
        </p:txBody>
      </p:sp>
      <p:pic>
        <p:nvPicPr>
          <p:cNvPr id="8" name="Picture 7">
            <a:extLst>
              <a:ext uri="{FF2B5EF4-FFF2-40B4-BE49-F238E27FC236}">
                <a16:creationId xmlns:a16="http://schemas.microsoft.com/office/drawing/2014/main" id="{AA33825B-CBCE-416D-848D-8FD9A0D9FAEB}"/>
              </a:ext>
            </a:extLst>
          </p:cNvPr>
          <p:cNvPicPr>
            <a:picLocks noChangeAspect="1"/>
          </p:cNvPicPr>
          <p:nvPr/>
        </p:nvPicPr>
        <p:blipFill rotWithShape="1">
          <a:blip r:embed="rId4"/>
          <a:srcRect l="1471" r="3005"/>
          <a:stretch/>
        </p:blipFill>
        <p:spPr>
          <a:xfrm>
            <a:off x="380088" y="1482981"/>
            <a:ext cx="2503053" cy="4976466"/>
          </a:xfrm>
          <a:prstGeom prst="rect">
            <a:avLst/>
          </a:prstGeom>
        </p:spPr>
      </p:pic>
      <p:sp>
        <p:nvSpPr>
          <p:cNvPr id="10" name="TextBox 9">
            <a:extLst>
              <a:ext uri="{FF2B5EF4-FFF2-40B4-BE49-F238E27FC236}">
                <a16:creationId xmlns:a16="http://schemas.microsoft.com/office/drawing/2014/main" id="{2392B6A6-A56C-4551-8382-AE0D3F98F80A}"/>
              </a:ext>
            </a:extLst>
          </p:cNvPr>
          <p:cNvSpPr txBox="1"/>
          <p:nvPr/>
        </p:nvSpPr>
        <p:spPr>
          <a:xfrm>
            <a:off x="3214821" y="2346052"/>
            <a:ext cx="2390259" cy="769441"/>
          </a:xfrm>
          <a:prstGeom prst="rect">
            <a:avLst/>
          </a:prstGeom>
          <a:noFill/>
        </p:spPr>
        <p:txBody>
          <a:bodyPr wrap="square" rtlCol="0">
            <a:spAutoFit/>
          </a:bodyPr>
          <a:lstStyle/>
          <a:p>
            <a:pPr>
              <a:spcAft>
                <a:spcPts val="500"/>
              </a:spcAft>
            </a:pPr>
            <a:r>
              <a:rPr lang="en-CA" sz="2200" b="1" dirty="0"/>
              <a:t>Organizational process assets</a:t>
            </a:r>
            <a:endParaRPr lang="en-CA" sz="2200" dirty="0"/>
          </a:p>
        </p:txBody>
      </p:sp>
      <p:sp>
        <p:nvSpPr>
          <p:cNvPr id="5" name="Rectangle: Rounded Corners 4">
            <a:extLst>
              <a:ext uri="{FF2B5EF4-FFF2-40B4-BE49-F238E27FC236}">
                <a16:creationId xmlns:a16="http://schemas.microsoft.com/office/drawing/2014/main" id="{9149E860-6518-488A-A5C5-225887E1E656}"/>
              </a:ext>
            </a:extLst>
          </p:cNvPr>
          <p:cNvSpPr/>
          <p:nvPr/>
        </p:nvSpPr>
        <p:spPr>
          <a:xfrm>
            <a:off x="221674" y="6021818"/>
            <a:ext cx="2835563" cy="437629"/>
          </a:xfrm>
          <a:prstGeom prst="roundRect">
            <a:avLst/>
          </a:prstGeom>
          <a:noFill/>
          <a:ln w="28575">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E8F2E9FE-C692-43D5-9B0E-1C6DAAFCBC42}"/>
              </a:ext>
            </a:extLst>
          </p:cNvPr>
          <p:cNvSpPr txBox="1"/>
          <p:nvPr/>
        </p:nvSpPr>
        <p:spPr>
          <a:xfrm>
            <a:off x="3306617" y="4176855"/>
            <a:ext cx="5634181" cy="1977464"/>
          </a:xfrm>
          <a:prstGeom prst="rect">
            <a:avLst/>
          </a:prstGeom>
          <a:noFill/>
        </p:spPr>
        <p:txBody>
          <a:bodyPr wrap="square" rtlCol="0">
            <a:spAutoFit/>
          </a:bodyPr>
          <a:lstStyle/>
          <a:p>
            <a:pPr>
              <a:spcAft>
                <a:spcPts val="500"/>
              </a:spcAft>
            </a:pPr>
            <a:r>
              <a:rPr lang="en-CA" sz="2200" dirty="0"/>
              <a:t>A sampling of OPA related to procurement:</a:t>
            </a:r>
          </a:p>
          <a:p>
            <a:pPr marL="342900" indent="-342900">
              <a:spcAft>
                <a:spcPts val="500"/>
              </a:spcAft>
              <a:buFont typeface="Arial" panose="020B0604020202020204" pitchFamily="34" charset="0"/>
              <a:buChar char="•"/>
            </a:pPr>
            <a:r>
              <a:rPr lang="en-CA" sz="2200" dirty="0"/>
              <a:t>Preapproved sellers list</a:t>
            </a:r>
          </a:p>
          <a:p>
            <a:pPr marL="342900" indent="-342900">
              <a:spcAft>
                <a:spcPts val="500"/>
              </a:spcAft>
              <a:buFont typeface="Arial" panose="020B0604020202020204" pitchFamily="34" charset="0"/>
              <a:buChar char="•"/>
            </a:pPr>
            <a:r>
              <a:rPr lang="en-CA" sz="2200" dirty="0"/>
              <a:t>Formal/required procurement policies, procedures and guidelines</a:t>
            </a:r>
          </a:p>
          <a:p>
            <a:pPr marL="342900" indent="-342900">
              <a:spcAft>
                <a:spcPts val="500"/>
              </a:spcAft>
              <a:buFont typeface="Arial" panose="020B0604020202020204" pitchFamily="34" charset="0"/>
              <a:buChar char="•"/>
            </a:pPr>
            <a:r>
              <a:rPr lang="en-CA" sz="2200" dirty="0"/>
              <a:t>Contract types/format/templates</a:t>
            </a:r>
            <a:endParaRPr lang="en-CA" sz="2200" i="1" dirty="0"/>
          </a:p>
        </p:txBody>
      </p:sp>
    </p:spTree>
    <p:extLst>
      <p:ext uri="{BB962C8B-B14F-4D97-AF65-F5344CB8AC3E}">
        <p14:creationId xmlns:p14="http://schemas.microsoft.com/office/powerpoint/2010/main" val="29996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575-7521-443D-9417-CF639924F791}"/>
              </a:ext>
            </a:extLst>
          </p:cNvPr>
          <p:cNvSpPr>
            <a:spLocks noGrp="1"/>
          </p:cNvSpPr>
          <p:nvPr>
            <p:ph type="title"/>
          </p:nvPr>
        </p:nvSpPr>
        <p:spPr/>
        <p:txBody>
          <a:bodyPr>
            <a:normAutofit fontScale="90000"/>
          </a:bodyPr>
          <a:lstStyle/>
          <a:p>
            <a:r>
              <a:rPr lang="en-CA" dirty="0"/>
              <a:t>Organization process assets - example</a:t>
            </a:r>
          </a:p>
        </p:txBody>
      </p:sp>
      <p:sp>
        <p:nvSpPr>
          <p:cNvPr id="3" name="Content Placeholder 2">
            <a:extLst>
              <a:ext uri="{FF2B5EF4-FFF2-40B4-BE49-F238E27FC236}">
                <a16:creationId xmlns:a16="http://schemas.microsoft.com/office/drawing/2014/main" id="{CE8626E3-38C6-49A0-AD76-F5ADFED3C013}"/>
              </a:ext>
            </a:extLst>
          </p:cNvPr>
          <p:cNvSpPr>
            <a:spLocks noGrp="1"/>
          </p:cNvSpPr>
          <p:nvPr>
            <p:ph idx="1"/>
          </p:nvPr>
        </p:nvSpPr>
        <p:spPr>
          <a:xfrm>
            <a:off x="6463146" y="1531124"/>
            <a:ext cx="2680854" cy="4786549"/>
          </a:xfrm>
        </p:spPr>
        <p:txBody>
          <a:bodyPr>
            <a:normAutofit/>
          </a:bodyPr>
          <a:lstStyle/>
          <a:p>
            <a:pPr marL="0" indent="0">
              <a:buNone/>
            </a:pPr>
            <a:r>
              <a:rPr lang="en-CA" sz="2200" dirty="0"/>
              <a:t>Procurement procedure includes criteria related to:</a:t>
            </a:r>
          </a:p>
          <a:p>
            <a:r>
              <a:rPr lang="en-CA" sz="2200" dirty="0"/>
              <a:t>Approved suppliers</a:t>
            </a:r>
          </a:p>
          <a:p>
            <a:r>
              <a:rPr lang="en-CA" sz="2200" dirty="0"/>
              <a:t>Value of work</a:t>
            </a:r>
          </a:p>
          <a:p>
            <a:r>
              <a:rPr lang="en-CA" sz="2200" dirty="0"/>
              <a:t>Complexity</a:t>
            </a:r>
          </a:p>
          <a:p>
            <a:r>
              <a:rPr lang="en-CA" sz="2200" dirty="0"/>
              <a:t>Type of contract</a:t>
            </a:r>
          </a:p>
          <a:p>
            <a:r>
              <a:rPr lang="en-CA" sz="2200" dirty="0"/>
              <a:t>Documentation requirements</a:t>
            </a:r>
          </a:p>
        </p:txBody>
      </p:sp>
      <p:sp>
        <p:nvSpPr>
          <p:cNvPr id="4" name="Slide Number Placeholder 3">
            <a:extLst>
              <a:ext uri="{FF2B5EF4-FFF2-40B4-BE49-F238E27FC236}">
                <a16:creationId xmlns:a16="http://schemas.microsoft.com/office/drawing/2014/main" id="{198E5EE6-3E16-4360-BEC2-74AED29A3D5C}"/>
              </a:ext>
            </a:extLst>
          </p:cNvPr>
          <p:cNvSpPr>
            <a:spLocks noGrp="1"/>
          </p:cNvSpPr>
          <p:nvPr>
            <p:ph type="sldNum" sz="quarter" idx="12"/>
          </p:nvPr>
        </p:nvSpPr>
        <p:spPr/>
        <p:txBody>
          <a:bodyPr/>
          <a:lstStyle/>
          <a:p>
            <a:fld id="{5771F767-0FB1-44C9-A6CF-166E2F908689}" type="slidenum">
              <a:rPr lang="en-US" smtClean="0"/>
              <a:pPr/>
              <a:t>9</a:t>
            </a:fld>
            <a:endParaRPr lang="en-US" dirty="0"/>
          </a:p>
        </p:txBody>
      </p:sp>
      <p:pic>
        <p:nvPicPr>
          <p:cNvPr id="2050" name="Picture 2" descr="The Procurement Process - Creating a Sourcing Plan: Procurement : A  Tutorial | SCM | Supply Chain Resource Cooperative (SCRC) | North Carolina  State UniversitySupply Chain Resource Cooperative | NC State University">
            <a:extLst>
              <a:ext uri="{FF2B5EF4-FFF2-40B4-BE49-F238E27FC236}">
                <a16:creationId xmlns:a16="http://schemas.microsoft.com/office/drawing/2014/main" id="{C71F854E-06BD-4FEF-B587-2A395DF0C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31" y="1531124"/>
            <a:ext cx="6157576" cy="4618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9324EDB-F7DF-4349-A642-6B00006877F4}"/>
              </a:ext>
            </a:extLst>
          </p:cNvPr>
          <p:cNvSpPr/>
          <p:nvPr/>
        </p:nvSpPr>
        <p:spPr>
          <a:xfrm>
            <a:off x="202431" y="1392579"/>
            <a:ext cx="6157576" cy="4895272"/>
          </a:xfrm>
          <a:prstGeom prst="rect">
            <a:avLst/>
          </a:prstGeom>
          <a:no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58468910"/>
      </p:ext>
    </p:extLst>
  </p:cSld>
  <p:clrMapOvr>
    <a:masterClrMapping/>
  </p:clrMapOvr>
</p:sld>
</file>

<file path=ppt/theme/theme1.xml><?xml version="1.0" encoding="utf-8"?>
<a:theme xmlns:a="http://schemas.openxmlformats.org/drawingml/2006/main" name="Dividend">
  <a:themeElements>
    <a:clrScheme name="Custom 1">
      <a:dk1>
        <a:sysClr val="windowText" lastClr="000000"/>
      </a:dk1>
      <a:lt1>
        <a:sysClr val="window" lastClr="FFFFFF"/>
      </a:lt1>
      <a:dk2>
        <a:srgbClr val="3D3D3D"/>
      </a:dk2>
      <a:lt2>
        <a:srgbClr val="EBEBEB"/>
      </a:lt2>
      <a:accent1>
        <a:srgbClr val="C00000"/>
      </a:accent1>
      <a:accent2>
        <a:srgbClr val="BFBFBF"/>
      </a:accent2>
      <a:accent3>
        <a:srgbClr val="84A3DD"/>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fanshawe2014ppt_16x10">
  <a:themeElements>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ppt_16x10.potx" id="{A35F1B66-D064-4252-83D2-E2C2EF4FFAA9}" vid="{2009612D-D17B-4F67-9BB4-47206A92A8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C9900"/>
    </a:hlink>
    <a:folHlink>
      <a:srgbClr val="660033"/>
    </a:folHlink>
  </a:clrScheme>
</a:themeOverride>
</file>

<file path=docProps/app.xml><?xml version="1.0" encoding="utf-8"?>
<Properties xmlns="http://schemas.openxmlformats.org/officeDocument/2006/extended-properties" xmlns:vt="http://schemas.openxmlformats.org/officeDocument/2006/docPropsVTypes">
  <Template>TM03457464[[fn=Dividend]]</Template>
  <TotalTime>11412</TotalTime>
  <Words>2618</Words>
  <Application>Microsoft Office PowerPoint</Application>
  <PresentationFormat>On-screen Show (4:3)</PresentationFormat>
  <Paragraphs>269</Paragraphs>
  <Slides>25</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Arial Narrow</vt:lpstr>
      <vt:lpstr>Calibri</vt:lpstr>
      <vt:lpstr>Gill Sans MT</vt:lpstr>
      <vt:lpstr>Symbol</vt:lpstr>
      <vt:lpstr>Times New Roman</vt:lpstr>
      <vt:lpstr>Wingdings</vt:lpstr>
      <vt:lpstr>Wingdings 2</vt:lpstr>
      <vt:lpstr>Dividend</vt:lpstr>
      <vt:lpstr>fanshawe2014ppt_16x10</vt:lpstr>
      <vt:lpstr>Module 4 plan procurement management – inputs, Tools, techniques</vt:lpstr>
      <vt:lpstr>Module agenda</vt:lpstr>
      <vt:lpstr>Project procurement management plan procurement management</vt:lpstr>
      <vt:lpstr>Project procurement management plan procurement management</vt:lpstr>
      <vt:lpstr>plan procurement  management – inputs, T&amp;T</vt:lpstr>
      <vt:lpstr>plan procurement management inputs</vt:lpstr>
      <vt:lpstr>plan procurement management inputs (cont’d)</vt:lpstr>
      <vt:lpstr>plan procurement management inputs (cont’d)</vt:lpstr>
      <vt:lpstr>Organization process assets - example</vt:lpstr>
      <vt:lpstr>Organization process assets - contracts</vt:lpstr>
      <vt:lpstr>plan procurement management tools &amp; techniques</vt:lpstr>
      <vt:lpstr>Make-or-buy analysis</vt:lpstr>
      <vt:lpstr>Make-or-buy analysis</vt:lpstr>
      <vt:lpstr>Make-or-buy analysis</vt:lpstr>
      <vt:lpstr>make-or-buy analysis cost analysis scenario</vt:lpstr>
      <vt:lpstr>make-or-buy analysis cost analysis scenario</vt:lpstr>
      <vt:lpstr>make-or-buy analysis Rent/lease breakeven analysis</vt:lpstr>
      <vt:lpstr>make-or-buy analysis Rent/lease breakeven analysis</vt:lpstr>
      <vt:lpstr>Make-or-buy analysis Exercises</vt:lpstr>
      <vt:lpstr>A Retail breakeven</vt:lpstr>
      <vt:lpstr>plan procurement management tools &amp; techniques (cont’d)</vt:lpstr>
      <vt:lpstr>plan procurement management tools &amp; techniques (cont’d)</vt:lpstr>
      <vt:lpstr>Summary of our journey today</vt:lpstr>
      <vt:lpstr>Homework and evaluations</vt:lpstr>
      <vt:lpstr>references</vt:lpstr>
    </vt:vector>
  </TitlesOfParts>
  <Company>Fanshawe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6084 Project management</dc:title>
  <dc:creator>Brookes, Robert</dc:creator>
  <cp:lastModifiedBy>Hemington, Derek</cp:lastModifiedBy>
  <cp:revision>253</cp:revision>
  <dcterms:created xsi:type="dcterms:W3CDTF">2018-08-19T17:39:37Z</dcterms:created>
  <dcterms:modified xsi:type="dcterms:W3CDTF">2023-12-20T17:19:27Z</dcterms:modified>
</cp:coreProperties>
</file>